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288858"/>
            <a:ext cx="4869180" cy="3651885"/>
          </a:xfrm>
          <a:prstGeom prst="rect">
            <a:avLst/>
          </a:prstGeom>
        </p:spPr>
      </p:pic>
      <p:sp>
        <p:nvSpPr>
          <p:cNvPr id="4" name="Text 0"/>
          <p:cNvSpPr/>
          <p:nvPr/>
        </p:nvSpPr>
        <p:spPr>
          <a:xfrm>
            <a:off x="6350437" y="1135499"/>
            <a:ext cx="7415927" cy="4008120"/>
          </a:xfrm>
          <a:prstGeom prst="rect">
            <a:avLst/>
          </a:prstGeom>
          <a:noFill/>
          <a:ln/>
        </p:spPr>
        <p:txBody>
          <a:bodyPr wrap="square" lIns="0" tIns="0" rIns="0" bIns="0" rtlCol="0" anchor="t"/>
          <a:lstStyle/>
          <a:p>
            <a:pPr indent="0" marL="0">
              <a:lnSpc>
                <a:spcPts val="7850"/>
              </a:lnSpc>
              <a:buNone/>
            </a:pPr>
            <a:r>
              <a:rPr lang="en-US" sz="6300" spc="-126" kern="0" dirty="0">
                <a:solidFill>
                  <a:srgbClr val="000000"/>
                </a:solidFill>
                <a:latin typeface="Source Serif Pro Semi Bold" pitchFamily="34" charset="0"/>
                <a:ea typeface="Source Serif Pro Semi Bold" pitchFamily="34" charset="-122"/>
                <a:cs typeface="Source Serif Pro Semi Bold" pitchFamily="34" charset="-120"/>
              </a:rPr>
              <a:t>Job Recommendation System Using Machine Learning</a:t>
            </a:r>
            <a:endParaRPr lang="en-US" sz="6300" dirty="0"/>
          </a:p>
        </p:txBody>
      </p:sp>
      <p:sp>
        <p:nvSpPr>
          <p:cNvPr id="5" name="Text 1"/>
          <p:cNvSpPr/>
          <p:nvPr/>
        </p:nvSpPr>
        <p:spPr>
          <a:xfrm>
            <a:off x="6350437" y="5513903"/>
            <a:ext cx="7415927" cy="158019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This project aims to create a job recommendation system that utilizes machine learning to improve job matching for users. The system analyzes job titles and key skills, providing personalized recommendations based on user search history.</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68693" y="1358503"/>
            <a:ext cx="10070783"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Machine Learning Models and Selection</a:t>
            </a:r>
            <a:endParaRPr lang="en-US" sz="4550" dirty="0"/>
          </a:p>
        </p:txBody>
      </p:sp>
      <p:sp>
        <p:nvSpPr>
          <p:cNvPr id="3" name="Shape 1"/>
          <p:cNvSpPr/>
          <p:nvPr/>
        </p:nvSpPr>
        <p:spPr>
          <a:xfrm>
            <a:off x="968693" y="2578298"/>
            <a:ext cx="4066461" cy="2220516"/>
          </a:xfrm>
          <a:prstGeom prst="roundRect">
            <a:avLst>
              <a:gd name="adj" fmla="val 4670"/>
            </a:avLst>
          </a:prstGeom>
          <a:solidFill>
            <a:srgbClr val="F0D4F7"/>
          </a:solidFill>
          <a:ln w="15240">
            <a:solidFill>
              <a:srgbClr val="D6BADD"/>
            </a:solidFill>
            <a:prstDash val="solid"/>
          </a:ln>
        </p:spPr>
      </p:sp>
      <p:sp>
        <p:nvSpPr>
          <p:cNvPr id="4" name="Text 2"/>
          <p:cNvSpPr/>
          <p:nvPr/>
        </p:nvSpPr>
        <p:spPr>
          <a:xfrm>
            <a:off x="1230749" y="2840355"/>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Logistic Regression</a:t>
            </a:r>
            <a:endParaRPr lang="en-US" sz="2250" dirty="0"/>
          </a:p>
        </p:txBody>
      </p:sp>
      <p:sp>
        <p:nvSpPr>
          <p:cNvPr id="5" name="Text 3"/>
          <p:cNvSpPr/>
          <p:nvPr/>
        </p:nvSpPr>
        <p:spPr>
          <a:xfrm>
            <a:off x="1230749" y="3351609"/>
            <a:ext cx="3542347"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 linear model used for binary and multiclass classification.</a:t>
            </a:r>
            <a:endParaRPr lang="en-US" sz="1900" dirty="0"/>
          </a:p>
        </p:txBody>
      </p:sp>
      <p:sp>
        <p:nvSpPr>
          <p:cNvPr id="6" name="Shape 4"/>
          <p:cNvSpPr/>
          <p:nvPr/>
        </p:nvSpPr>
        <p:spPr>
          <a:xfrm>
            <a:off x="5281970" y="2578298"/>
            <a:ext cx="4066461" cy="2220516"/>
          </a:xfrm>
          <a:prstGeom prst="roundRect">
            <a:avLst>
              <a:gd name="adj" fmla="val 4670"/>
            </a:avLst>
          </a:prstGeom>
          <a:solidFill>
            <a:srgbClr val="F0D4F7"/>
          </a:solidFill>
          <a:ln w="15240">
            <a:solidFill>
              <a:srgbClr val="D6BADD"/>
            </a:solidFill>
            <a:prstDash val="solid"/>
          </a:ln>
        </p:spPr>
      </p:sp>
      <p:sp>
        <p:nvSpPr>
          <p:cNvPr id="7" name="Text 5"/>
          <p:cNvSpPr/>
          <p:nvPr/>
        </p:nvSpPr>
        <p:spPr>
          <a:xfrm>
            <a:off x="5544026" y="2840355"/>
            <a:ext cx="3464362"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K-Nearest Neighbors (KNN)</a:t>
            </a:r>
            <a:endParaRPr lang="en-US" sz="2250" dirty="0"/>
          </a:p>
        </p:txBody>
      </p:sp>
      <p:sp>
        <p:nvSpPr>
          <p:cNvPr id="8" name="Text 6"/>
          <p:cNvSpPr/>
          <p:nvPr/>
        </p:nvSpPr>
        <p:spPr>
          <a:xfrm>
            <a:off x="5544026" y="3351609"/>
            <a:ext cx="3542347"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 non-parametric method for classification.</a:t>
            </a:r>
            <a:endParaRPr lang="en-US" sz="1900" dirty="0"/>
          </a:p>
        </p:txBody>
      </p:sp>
      <p:sp>
        <p:nvSpPr>
          <p:cNvPr id="9" name="Shape 7"/>
          <p:cNvSpPr/>
          <p:nvPr/>
        </p:nvSpPr>
        <p:spPr>
          <a:xfrm>
            <a:off x="9595247" y="2578298"/>
            <a:ext cx="4066461" cy="2220516"/>
          </a:xfrm>
          <a:prstGeom prst="roundRect">
            <a:avLst>
              <a:gd name="adj" fmla="val 4670"/>
            </a:avLst>
          </a:prstGeom>
          <a:solidFill>
            <a:srgbClr val="F0D4F7"/>
          </a:solidFill>
          <a:ln w="15240">
            <a:solidFill>
              <a:srgbClr val="D6BADD"/>
            </a:solidFill>
            <a:prstDash val="solid"/>
          </a:ln>
        </p:spPr>
      </p:sp>
      <p:sp>
        <p:nvSpPr>
          <p:cNvPr id="10" name="Text 8"/>
          <p:cNvSpPr/>
          <p:nvPr/>
        </p:nvSpPr>
        <p:spPr>
          <a:xfrm>
            <a:off x="9857303" y="2840355"/>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Random Forest</a:t>
            </a:r>
            <a:endParaRPr lang="en-US" sz="2250" dirty="0"/>
          </a:p>
        </p:txBody>
      </p:sp>
      <p:sp>
        <p:nvSpPr>
          <p:cNvPr id="11" name="Text 9"/>
          <p:cNvSpPr/>
          <p:nvPr/>
        </p:nvSpPr>
        <p:spPr>
          <a:xfrm>
            <a:off x="9857303" y="3351609"/>
            <a:ext cx="3542347"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An ensemble learning method that operates by constructing multiple decision trees.</a:t>
            </a:r>
            <a:endParaRPr lang="en-US" sz="1900" dirty="0"/>
          </a:p>
        </p:txBody>
      </p:sp>
      <p:sp>
        <p:nvSpPr>
          <p:cNvPr id="12" name="Shape 10"/>
          <p:cNvSpPr/>
          <p:nvPr/>
        </p:nvSpPr>
        <p:spPr>
          <a:xfrm>
            <a:off x="968693" y="5045631"/>
            <a:ext cx="6223040" cy="1825466"/>
          </a:xfrm>
          <a:prstGeom prst="roundRect">
            <a:avLst>
              <a:gd name="adj" fmla="val 5680"/>
            </a:avLst>
          </a:prstGeom>
          <a:solidFill>
            <a:srgbClr val="F0D4F7"/>
          </a:solidFill>
          <a:ln w="15240">
            <a:solidFill>
              <a:srgbClr val="D6BADD"/>
            </a:solidFill>
            <a:prstDash val="solid"/>
          </a:ln>
        </p:spPr>
      </p:sp>
      <p:sp>
        <p:nvSpPr>
          <p:cNvPr id="13" name="Text 11"/>
          <p:cNvSpPr/>
          <p:nvPr/>
        </p:nvSpPr>
        <p:spPr>
          <a:xfrm>
            <a:off x="1230749" y="5307687"/>
            <a:ext cx="388108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Support Vector Machine (SVM)</a:t>
            </a:r>
            <a:endParaRPr lang="en-US" sz="2250" dirty="0"/>
          </a:p>
        </p:txBody>
      </p:sp>
      <p:sp>
        <p:nvSpPr>
          <p:cNvPr id="14" name="Text 12"/>
          <p:cNvSpPr/>
          <p:nvPr/>
        </p:nvSpPr>
        <p:spPr>
          <a:xfrm>
            <a:off x="1230749" y="5818942"/>
            <a:ext cx="5698927"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 supervised learning model that finds the hyperplane maximizing the margin between classes.</a:t>
            </a:r>
            <a:endParaRPr lang="en-US" sz="1900" dirty="0"/>
          </a:p>
        </p:txBody>
      </p:sp>
      <p:sp>
        <p:nvSpPr>
          <p:cNvPr id="15" name="Shape 13"/>
          <p:cNvSpPr/>
          <p:nvPr/>
        </p:nvSpPr>
        <p:spPr>
          <a:xfrm>
            <a:off x="7438549" y="5045631"/>
            <a:ext cx="6223040" cy="1825466"/>
          </a:xfrm>
          <a:prstGeom prst="roundRect">
            <a:avLst>
              <a:gd name="adj" fmla="val 5680"/>
            </a:avLst>
          </a:prstGeom>
          <a:solidFill>
            <a:srgbClr val="F0D4F7"/>
          </a:solidFill>
          <a:ln w="15240">
            <a:solidFill>
              <a:srgbClr val="D6BADD"/>
            </a:solidFill>
            <a:prstDash val="solid"/>
          </a:ln>
        </p:spPr>
      </p:sp>
      <p:sp>
        <p:nvSpPr>
          <p:cNvPr id="16" name="Text 14"/>
          <p:cNvSpPr/>
          <p:nvPr/>
        </p:nvSpPr>
        <p:spPr>
          <a:xfrm>
            <a:off x="7700605" y="5307687"/>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Naive Bayes</a:t>
            </a:r>
            <a:endParaRPr lang="en-US" sz="2250" dirty="0"/>
          </a:p>
        </p:txBody>
      </p:sp>
      <p:sp>
        <p:nvSpPr>
          <p:cNvPr id="17" name="Text 15"/>
          <p:cNvSpPr/>
          <p:nvPr/>
        </p:nvSpPr>
        <p:spPr>
          <a:xfrm>
            <a:off x="7700605" y="5818942"/>
            <a:ext cx="5698927"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 probabilistic classifier based on Bayes' theorem, assuming independence among features.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68693" y="1234321"/>
            <a:ext cx="7416641"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Model Evaluation and Results</a:t>
            </a:r>
            <a:endParaRPr lang="en-US" sz="4550" dirty="0"/>
          </a:p>
        </p:txBody>
      </p:sp>
      <p:sp>
        <p:nvSpPr>
          <p:cNvPr id="3" name="Shape 1"/>
          <p:cNvSpPr/>
          <p:nvPr/>
        </p:nvSpPr>
        <p:spPr>
          <a:xfrm>
            <a:off x="968693" y="2330648"/>
            <a:ext cx="12692896" cy="4664631"/>
          </a:xfrm>
          <a:prstGeom prst="roundRect">
            <a:avLst>
              <a:gd name="adj" fmla="val 2223"/>
            </a:avLst>
          </a:prstGeom>
          <a:noFill/>
          <a:ln w="15240">
            <a:solidFill>
              <a:srgbClr val="000000">
                <a:alpha val="8000"/>
              </a:srgbClr>
            </a:solidFill>
            <a:prstDash val="solid"/>
          </a:ln>
        </p:spPr>
      </p:sp>
      <p:sp>
        <p:nvSpPr>
          <p:cNvPr id="4" name="Shape 2"/>
          <p:cNvSpPr/>
          <p:nvPr/>
        </p:nvSpPr>
        <p:spPr>
          <a:xfrm>
            <a:off x="983933" y="2345888"/>
            <a:ext cx="12662416" cy="706517"/>
          </a:xfrm>
          <a:prstGeom prst="rect">
            <a:avLst/>
          </a:prstGeom>
          <a:solidFill>
            <a:srgbClr val="FFFFFF">
              <a:alpha val="4000"/>
            </a:srgbClr>
          </a:solidFill>
          <a:ln/>
        </p:spPr>
      </p:sp>
      <p:sp>
        <p:nvSpPr>
          <p:cNvPr id="5" name="Text 3"/>
          <p:cNvSpPr/>
          <p:nvPr/>
        </p:nvSpPr>
        <p:spPr>
          <a:xfrm>
            <a:off x="1230868" y="2501622"/>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Model</a:t>
            </a:r>
            <a:endParaRPr lang="en-US" sz="1900" dirty="0"/>
          </a:p>
        </p:txBody>
      </p:sp>
      <p:sp>
        <p:nvSpPr>
          <p:cNvPr id="6" name="Text 4"/>
          <p:cNvSpPr/>
          <p:nvPr/>
        </p:nvSpPr>
        <p:spPr>
          <a:xfrm>
            <a:off x="3767138" y="2501622"/>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Accuracy</a:t>
            </a:r>
            <a:endParaRPr lang="en-US" sz="1900" dirty="0"/>
          </a:p>
        </p:txBody>
      </p:sp>
      <p:sp>
        <p:nvSpPr>
          <p:cNvPr id="7" name="Text 5"/>
          <p:cNvSpPr/>
          <p:nvPr/>
        </p:nvSpPr>
        <p:spPr>
          <a:xfrm>
            <a:off x="6299597" y="2501622"/>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Precision</a:t>
            </a:r>
            <a:endParaRPr lang="en-US" sz="1900" dirty="0"/>
          </a:p>
        </p:txBody>
      </p:sp>
      <p:sp>
        <p:nvSpPr>
          <p:cNvPr id="8" name="Text 6"/>
          <p:cNvSpPr/>
          <p:nvPr/>
        </p:nvSpPr>
        <p:spPr>
          <a:xfrm>
            <a:off x="8832056" y="2501622"/>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Recall</a:t>
            </a:r>
            <a:endParaRPr lang="en-US" sz="1900" dirty="0"/>
          </a:p>
        </p:txBody>
      </p:sp>
      <p:sp>
        <p:nvSpPr>
          <p:cNvPr id="9" name="Text 7"/>
          <p:cNvSpPr/>
          <p:nvPr/>
        </p:nvSpPr>
        <p:spPr>
          <a:xfrm>
            <a:off x="11364516" y="2501622"/>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F1 Score</a:t>
            </a:r>
            <a:endParaRPr lang="en-US" sz="1900" dirty="0"/>
          </a:p>
        </p:txBody>
      </p:sp>
      <p:sp>
        <p:nvSpPr>
          <p:cNvPr id="10" name="Shape 8"/>
          <p:cNvSpPr/>
          <p:nvPr/>
        </p:nvSpPr>
        <p:spPr>
          <a:xfrm>
            <a:off x="983933" y="3052405"/>
            <a:ext cx="12662416" cy="706517"/>
          </a:xfrm>
          <a:prstGeom prst="rect">
            <a:avLst/>
          </a:prstGeom>
          <a:solidFill>
            <a:srgbClr val="000000">
              <a:alpha val="4000"/>
            </a:srgbClr>
          </a:solidFill>
          <a:ln/>
        </p:spPr>
      </p:sp>
      <p:sp>
        <p:nvSpPr>
          <p:cNvPr id="11" name="Text 9"/>
          <p:cNvSpPr/>
          <p:nvPr/>
        </p:nvSpPr>
        <p:spPr>
          <a:xfrm>
            <a:off x="1230868" y="3208139"/>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Logistic Regression</a:t>
            </a:r>
            <a:endParaRPr lang="en-US" sz="1900" dirty="0"/>
          </a:p>
        </p:txBody>
      </p:sp>
      <p:sp>
        <p:nvSpPr>
          <p:cNvPr id="12" name="Text 10"/>
          <p:cNvSpPr/>
          <p:nvPr/>
        </p:nvSpPr>
        <p:spPr>
          <a:xfrm>
            <a:off x="3767138" y="3208139"/>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0.825</a:t>
            </a:r>
            <a:endParaRPr lang="en-US" sz="1900" dirty="0"/>
          </a:p>
        </p:txBody>
      </p:sp>
      <p:sp>
        <p:nvSpPr>
          <p:cNvPr id="13" name="Text 11"/>
          <p:cNvSpPr/>
          <p:nvPr/>
        </p:nvSpPr>
        <p:spPr>
          <a:xfrm>
            <a:off x="6299597" y="3208139"/>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0.777</a:t>
            </a:r>
            <a:endParaRPr lang="en-US" sz="1900" dirty="0"/>
          </a:p>
        </p:txBody>
      </p:sp>
      <p:sp>
        <p:nvSpPr>
          <p:cNvPr id="14" name="Text 12"/>
          <p:cNvSpPr/>
          <p:nvPr/>
        </p:nvSpPr>
        <p:spPr>
          <a:xfrm>
            <a:off x="8832056" y="3208139"/>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0.825</a:t>
            </a:r>
            <a:endParaRPr lang="en-US" sz="1900" dirty="0"/>
          </a:p>
        </p:txBody>
      </p:sp>
      <p:sp>
        <p:nvSpPr>
          <p:cNvPr id="15" name="Text 13"/>
          <p:cNvSpPr/>
          <p:nvPr/>
        </p:nvSpPr>
        <p:spPr>
          <a:xfrm>
            <a:off x="11364516" y="3208139"/>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0.786</a:t>
            </a:r>
            <a:endParaRPr lang="en-US" sz="1900" dirty="0"/>
          </a:p>
        </p:txBody>
      </p:sp>
      <p:sp>
        <p:nvSpPr>
          <p:cNvPr id="16" name="Shape 14"/>
          <p:cNvSpPr/>
          <p:nvPr/>
        </p:nvSpPr>
        <p:spPr>
          <a:xfrm>
            <a:off x="983933" y="3758922"/>
            <a:ext cx="12662416" cy="706517"/>
          </a:xfrm>
          <a:prstGeom prst="rect">
            <a:avLst/>
          </a:prstGeom>
          <a:solidFill>
            <a:srgbClr val="FFFFFF">
              <a:alpha val="4000"/>
            </a:srgbClr>
          </a:solidFill>
          <a:ln/>
        </p:spPr>
      </p:sp>
      <p:sp>
        <p:nvSpPr>
          <p:cNvPr id="17" name="Text 15"/>
          <p:cNvSpPr/>
          <p:nvPr/>
        </p:nvSpPr>
        <p:spPr>
          <a:xfrm>
            <a:off x="1230868" y="3914656"/>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K-Nearest Neighbors</a:t>
            </a:r>
            <a:endParaRPr lang="en-US" sz="1900" dirty="0"/>
          </a:p>
        </p:txBody>
      </p:sp>
      <p:sp>
        <p:nvSpPr>
          <p:cNvPr id="18" name="Text 16"/>
          <p:cNvSpPr/>
          <p:nvPr/>
        </p:nvSpPr>
        <p:spPr>
          <a:xfrm>
            <a:off x="3767138" y="3914656"/>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0.724</a:t>
            </a:r>
            <a:endParaRPr lang="en-US" sz="1900" dirty="0"/>
          </a:p>
        </p:txBody>
      </p:sp>
      <p:sp>
        <p:nvSpPr>
          <p:cNvPr id="19" name="Text 17"/>
          <p:cNvSpPr/>
          <p:nvPr/>
        </p:nvSpPr>
        <p:spPr>
          <a:xfrm>
            <a:off x="6299597" y="3914656"/>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0.712</a:t>
            </a:r>
            <a:endParaRPr lang="en-US" sz="1900" dirty="0"/>
          </a:p>
        </p:txBody>
      </p:sp>
      <p:sp>
        <p:nvSpPr>
          <p:cNvPr id="20" name="Text 18"/>
          <p:cNvSpPr/>
          <p:nvPr/>
        </p:nvSpPr>
        <p:spPr>
          <a:xfrm>
            <a:off x="8832056" y="3914656"/>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0.724</a:t>
            </a:r>
            <a:endParaRPr lang="en-US" sz="1900" dirty="0"/>
          </a:p>
        </p:txBody>
      </p:sp>
      <p:sp>
        <p:nvSpPr>
          <p:cNvPr id="21" name="Text 19"/>
          <p:cNvSpPr/>
          <p:nvPr/>
        </p:nvSpPr>
        <p:spPr>
          <a:xfrm>
            <a:off x="11364516" y="3914656"/>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0.703</a:t>
            </a:r>
            <a:endParaRPr lang="en-US" sz="1900" dirty="0"/>
          </a:p>
        </p:txBody>
      </p:sp>
      <p:sp>
        <p:nvSpPr>
          <p:cNvPr id="22" name="Shape 20"/>
          <p:cNvSpPr/>
          <p:nvPr/>
        </p:nvSpPr>
        <p:spPr>
          <a:xfrm>
            <a:off x="983933" y="4465439"/>
            <a:ext cx="12662416" cy="706517"/>
          </a:xfrm>
          <a:prstGeom prst="rect">
            <a:avLst/>
          </a:prstGeom>
          <a:solidFill>
            <a:srgbClr val="000000">
              <a:alpha val="4000"/>
            </a:srgbClr>
          </a:solidFill>
          <a:ln/>
        </p:spPr>
      </p:sp>
      <p:sp>
        <p:nvSpPr>
          <p:cNvPr id="23" name="Text 21"/>
          <p:cNvSpPr/>
          <p:nvPr/>
        </p:nvSpPr>
        <p:spPr>
          <a:xfrm>
            <a:off x="1230868" y="4621173"/>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Random Forest</a:t>
            </a:r>
            <a:endParaRPr lang="en-US" sz="1900" dirty="0"/>
          </a:p>
        </p:txBody>
      </p:sp>
      <p:sp>
        <p:nvSpPr>
          <p:cNvPr id="24" name="Text 22"/>
          <p:cNvSpPr/>
          <p:nvPr/>
        </p:nvSpPr>
        <p:spPr>
          <a:xfrm>
            <a:off x="3767138" y="4621173"/>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0.887</a:t>
            </a:r>
            <a:endParaRPr lang="en-US" sz="1900" dirty="0"/>
          </a:p>
        </p:txBody>
      </p:sp>
      <p:sp>
        <p:nvSpPr>
          <p:cNvPr id="25" name="Text 23"/>
          <p:cNvSpPr/>
          <p:nvPr/>
        </p:nvSpPr>
        <p:spPr>
          <a:xfrm>
            <a:off x="6299597" y="4621173"/>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0.868</a:t>
            </a:r>
            <a:endParaRPr lang="en-US" sz="1900" dirty="0"/>
          </a:p>
        </p:txBody>
      </p:sp>
      <p:sp>
        <p:nvSpPr>
          <p:cNvPr id="26" name="Text 24"/>
          <p:cNvSpPr/>
          <p:nvPr/>
        </p:nvSpPr>
        <p:spPr>
          <a:xfrm>
            <a:off x="8832056" y="4621173"/>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0.887</a:t>
            </a:r>
            <a:endParaRPr lang="en-US" sz="1900" dirty="0"/>
          </a:p>
        </p:txBody>
      </p:sp>
      <p:sp>
        <p:nvSpPr>
          <p:cNvPr id="27" name="Text 25"/>
          <p:cNvSpPr/>
          <p:nvPr/>
        </p:nvSpPr>
        <p:spPr>
          <a:xfrm>
            <a:off x="11364516" y="4621173"/>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0.870</a:t>
            </a:r>
            <a:endParaRPr lang="en-US" sz="1900" dirty="0"/>
          </a:p>
        </p:txBody>
      </p:sp>
      <p:sp>
        <p:nvSpPr>
          <p:cNvPr id="28" name="Shape 26"/>
          <p:cNvSpPr/>
          <p:nvPr/>
        </p:nvSpPr>
        <p:spPr>
          <a:xfrm>
            <a:off x="983933" y="5171956"/>
            <a:ext cx="12662416" cy="1101566"/>
          </a:xfrm>
          <a:prstGeom prst="rect">
            <a:avLst/>
          </a:prstGeom>
          <a:solidFill>
            <a:srgbClr val="FFFFFF">
              <a:alpha val="4000"/>
            </a:srgbClr>
          </a:solidFill>
          <a:ln/>
        </p:spPr>
      </p:sp>
      <p:sp>
        <p:nvSpPr>
          <p:cNvPr id="29" name="Text 27"/>
          <p:cNvSpPr/>
          <p:nvPr/>
        </p:nvSpPr>
        <p:spPr>
          <a:xfrm>
            <a:off x="1230868" y="5327690"/>
            <a:ext cx="2035016"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Support Vector Machine</a:t>
            </a:r>
            <a:endParaRPr lang="en-US" sz="1900" dirty="0"/>
          </a:p>
        </p:txBody>
      </p:sp>
      <p:sp>
        <p:nvSpPr>
          <p:cNvPr id="30" name="Text 28"/>
          <p:cNvSpPr/>
          <p:nvPr/>
        </p:nvSpPr>
        <p:spPr>
          <a:xfrm>
            <a:off x="3767138" y="5327690"/>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0.883</a:t>
            </a:r>
            <a:endParaRPr lang="en-US" sz="1900" dirty="0"/>
          </a:p>
        </p:txBody>
      </p:sp>
      <p:sp>
        <p:nvSpPr>
          <p:cNvPr id="31" name="Text 29"/>
          <p:cNvSpPr/>
          <p:nvPr/>
        </p:nvSpPr>
        <p:spPr>
          <a:xfrm>
            <a:off x="6299597" y="5327690"/>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0.857</a:t>
            </a:r>
            <a:endParaRPr lang="en-US" sz="1900" dirty="0"/>
          </a:p>
        </p:txBody>
      </p:sp>
      <p:sp>
        <p:nvSpPr>
          <p:cNvPr id="32" name="Text 30"/>
          <p:cNvSpPr/>
          <p:nvPr/>
        </p:nvSpPr>
        <p:spPr>
          <a:xfrm>
            <a:off x="8832056" y="5327690"/>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0.883</a:t>
            </a:r>
            <a:endParaRPr lang="en-US" sz="1900" dirty="0"/>
          </a:p>
        </p:txBody>
      </p:sp>
      <p:sp>
        <p:nvSpPr>
          <p:cNvPr id="33" name="Text 31"/>
          <p:cNvSpPr/>
          <p:nvPr/>
        </p:nvSpPr>
        <p:spPr>
          <a:xfrm>
            <a:off x="11364516" y="5327690"/>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0.866</a:t>
            </a:r>
            <a:endParaRPr lang="en-US" sz="1900" dirty="0"/>
          </a:p>
        </p:txBody>
      </p:sp>
      <p:sp>
        <p:nvSpPr>
          <p:cNvPr id="34" name="Shape 32"/>
          <p:cNvSpPr/>
          <p:nvPr/>
        </p:nvSpPr>
        <p:spPr>
          <a:xfrm>
            <a:off x="983933" y="6273522"/>
            <a:ext cx="12662416" cy="706517"/>
          </a:xfrm>
          <a:prstGeom prst="rect">
            <a:avLst/>
          </a:prstGeom>
          <a:solidFill>
            <a:srgbClr val="000000">
              <a:alpha val="4000"/>
            </a:srgbClr>
          </a:solidFill>
          <a:ln/>
        </p:spPr>
      </p:sp>
      <p:sp>
        <p:nvSpPr>
          <p:cNvPr id="35" name="Text 33"/>
          <p:cNvSpPr/>
          <p:nvPr/>
        </p:nvSpPr>
        <p:spPr>
          <a:xfrm>
            <a:off x="1230868" y="6429256"/>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Naive Bayes</a:t>
            </a:r>
            <a:endParaRPr lang="en-US" sz="1900" dirty="0"/>
          </a:p>
        </p:txBody>
      </p:sp>
      <p:sp>
        <p:nvSpPr>
          <p:cNvPr id="36" name="Text 34"/>
          <p:cNvSpPr/>
          <p:nvPr/>
        </p:nvSpPr>
        <p:spPr>
          <a:xfrm>
            <a:off x="3767138" y="6429256"/>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0.441</a:t>
            </a:r>
            <a:endParaRPr lang="en-US" sz="1900" dirty="0"/>
          </a:p>
        </p:txBody>
      </p:sp>
      <p:sp>
        <p:nvSpPr>
          <p:cNvPr id="37" name="Text 35"/>
          <p:cNvSpPr/>
          <p:nvPr/>
        </p:nvSpPr>
        <p:spPr>
          <a:xfrm>
            <a:off x="6299597" y="6429256"/>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0.355</a:t>
            </a:r>
            <a:endParaRPr lang="en-US" sz="1900" dirty="0"/>
          </a:p>
        </p:txBody>
      </p:sp>
      <p:sp>
        <p:nvSpPr>
          <p:cNvPr id="38" name="Text 36"/>
          <p:cNvSpPr/>
          <p:nvPr/>
        </p:nvSpPr>
        <p:spPr>
          <a:xfrm>
            <a:off x="8832056" y="6429256"/>
            <a:ext cx="203120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0.441</a:t>
            </a:r>
            <a:endParaRPr lang="en-US" sz="1900" dirty="0"/>
          </a:p>
        </p:txBody>
      </p:sp>
      <p:sp>
        <p:nvSpPr>
          <p:cNvPr id="39" name="Text 37"/>
          <p:cNvSpPr/>
          <p:nvPr/>
        </p:nvSpPr>
        <p:spPr>
          <a:xfrm>
            <a:off x="11364516" y="6429256"/>
            <a:ext cx="203501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0.307</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68693" y="493395"/>
            <a:ext cx="7469862" cy="527685"/>
          </a:xfrm>
          <a:prstGeom prst="rect">
            <a:avLst/>
          </a:prstGeom>
          <a:noFill/>
          <a:ln/>
        </p:spPr>
        <p:txBody>
          <a:bodyPr wrap="none" lIns="0" tIns="0" rIns="0" bIns="0" rtlCol="0" anchor="t"/>
          <a:lstStyle/>
          <a:p>
            <a:pPr indent="0" marL="0">
              <a:lnSpc>
                <a:spcPts val="4150"/>
              </a:lnSpc>
              <a:buNone/>
            </a:pPr>
            <a:r>
              <a:rPr lang="en-US" sz="3300" spc="-66" kern="0" dirty="0">
                <a:solidFill>
                  <a:srgbClr val="000000"/>
                </a:solidFill>
                <a:latin typeface="Source Serif Pro Semi Bold" pitchFamily="34" charset="0"/>
                <a:ea typeface="Source Serif Pro Semi Bold" pitchFamily="34" charset="-122"/>
                <a:cs typeface="Source Serif Pro Semi Bold" pitchFamily="34" charset="-120"/>
              </a:rPr>
              <a:t>Comparison of machine learning models</a:t>
            </a:r>
            <a:endParaRPr lang="en-US" sz="3300" dirty="0"/>
          </a:p>
        </p:txBody>
      </p:sp>
      <p:pic>
        <p:nvPicPr>
          <p:cNvPr id="3" name="Image 0" descr="preencoded.png">    </p:cNvPr>
          <p:cNvPicPr>
            <a:picLocks noChangeAspect="1"/>
          </p:cNvPicPr>
          <p:nvPr/>
        </p:nvPicPr>
        <p:blipFill>
          <a:blip r:embed="rId1"/>
          <a:stretch>
            <a:fillRect/>
          </a:stretch>
        </p:blipFill>
        <p:spPr>
          <a:xfrm>
            <a:off x="968693" y="1379934"/>
            <a:ext cx="10911602" cy="65491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8844" y="1479947"/>
            <a:ext cx="4928592" cy="5269587"/>
          </a:xfrm>
          <a:prstGeom prst="rect">
            <a:avLst/>
          </a:prstGeom>
        </p:spPr>
      </p:pic>
      <p:sp>
        <p:nvSpPr>
          <p:cNvPr id="4" name="Text 0"/>
          <p:cNvSpPr/>
          <p:nvPr/>
        </p:nvSpPr>
        <p:spPr>
          <a:xfrm>
            <a:off x="6267212" y="614243"/>
            <a:ext cx="7582376" cy="1312307"/>
          </a:xfrm>
          <a:prstGeom prst="rect">
            <a:avLst/>
          </a:prstGeom>
          <a:noFill/>
          <a:ln/>
        </p:spPr>
        <p:txBody>
          <a:bodyPr wrap="square" lIns="0" tIns="0" rIns="0" bIns="0" rtlCol="0" anchor="t"/>
          <a:lstStyle/>
          <a:p>
            <a:pPr indent="0" marL="0">
              <a:lnSpc>
                <a:spcPts val="5150"/>
              </a:lnSpc>
              <a:buNone/>
            </a:pPr>
            <a:r>
              <a:rPr lang="en-US" sz="4100" spc="-83" kern="0" dirty="0">
                <a:solidFill>
                  <a:srgbClr val="000000"/>
                </a:solidFill>
                <a:latin typeface="Source Serif Pro Semi Bold" pitchFamily="34" charset="0"/>
                <a:ea typeface="Source Serif Pro Semi Bold" pitchFamily="34" charset="-122"/>
                <a:cs typeface="Source Serif Pro Semi Bold" pitchFamily="34" charset="-120"/>
              </a:rPr>
              <a:t>Recommendation Engine Functionality</a:t>
            </a:r>
            <a:endParaRPr lang="en-US" sz="4100" dirty="0"/>
          </a:p>
        </p:txBody>
      </p:sp>
      <p:pic>
        <p:nvPicPr>
          <p:cNvPr id="5" name="Image 2" descr="preencoded.png">    </p:cNvPr>
          <p:cNvPicPr>
            <a:picLocks noChangeAspect="1"/>
          </p:cNvPicPr>
          <p:nvPr/>
        </p:nvPicPr>
        <p:blipFill>
          <a:blip r:embed="rId3"/>
          <a:stretch>
            <a:fillRect/>
          </a:stretch>
        </p:blipFill>
        <p:spPr>
          <a:xfrm>
            <a:off x="6267212" y="2261116"/>
            <a:ext cx="1115378" cy="1784747"/>
          </a:xfrm>
          <a:prstGeom prst="rect">
            <a:avLst/>
          </a:prstGeom>
        </p:spPr>
      </p:pic>
      <p:sp>
        <p:nvSpPr>
          <p:cNvPr id="6" name="Text 1"/>
          <p:cNvSpPr/>
          <p:nvPr/>
        </p:nvSpPr>
        <p:spPr>
          <a:xfrm>
            <a:off x="7717155" y="2484120"/>
            <a:ext cx="2624614"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Search History</a:t>
            </a:r>
            <a:endParaRPr lang="en-US" sz="2050" dirty="0"/>
          </a:p>
        </p:txBody>
      </p:sp>
      <p:sp>
        <p:nvSpPr>
          <p:cNvPr id="7" name="Text 2"/>
          <p:cNvSpPr/>
          <p:nvPr/>
        </p:nvSpPr>
        <p:spPr>
          <a:xfrm>
            <a:off x="7717155" y="2945963"/>
            <a:ext cx="6132433"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 recommendation engine leverages the user's search history to suggest jobs that align with their interests.</a:t>
            </a:r>
            <a:endParaRPr lang="en-US" sz="1750" dirty="0"/>
          </a:p>
        </p:txBody>
      </p:sp>
      <p:pic>
        <p:nvPicPr>
          <p:cNvPr id="8" name="Image 3" descr="preencoded.png">    </p:cNvPr>
          <p:cNvPicPr>
            <a:picLocks noChangeAspect="1"/>
          </p:cNvPicPr>
          <p:nvPr/>
        </p:nvPicPr>
        <p:blipFill>
          <a:blip r:embed="rId4"/>
          <a:stretch>
            <a:fillRect/>
          </a:stretch>
        </p:blipFill>
        <p:spPr>
          <a:xfrm>
            <a:off x="6267212" y="4045863"/>
            <a:ext cx="1115378" cy="1784747"/>
          </a:xfrm>
          <a:prstGeom prst="rect">
            <a:avLst/>
          </a:prstGeom>
        </p:spPr>
      </p:pic>
      <p:sp>
        <p:nvSpPr>
          <p:cNvPr id="9" name="Text 3"/>
          <p:cNvSpPr/>
          <p:nvPr/>
        </p:nvSpPr>
        <p:spPr>
          <a:xfrm>
            <a:off x="7717155" y="4268867"/>
            <a:ext cx="2624614"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Random Forest Model</a:t>
            </a:r>
            <a:endParaRPr lang="en-US" sz="2050" dirty="0"/>
          </a:p>
        </p:txBody>
      </p:sp>
      <p:sp>
        <p:nvSpPr>
          <p:cNvPr id="10" name="Text 4"/>
          <p:cNvSpPr/>
          <p:nvPr/>
        </p:nvSpPr>
        <p:spPr>
          <a:xfrm>
            <a:off x="7717155" y="4730710"/>
            <a:ext cx="6132433"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 trained Random Forest model is used to predict job titles based on combined features.</a:t>
            </a:r>
            <a:endParaRPr lang="en-US" sz="1750" dirty="0"/>
          </a:p>
        </p:txBody>
      </p:sp>
      <p:pic>
        <p:nvPicPr>
          <p:cNvPr id="11" name="Image 4" descr="preencoded.png">    </p:cNvPr>
          <p:cNvPicPr>
            <a:picLocks noChangeAspect="1"/>
          </p:cNvPicPr>
          <p:nvPr/>
        </p:nvPicPr>
        <p:blipFill>
          <a:blip r:embed="rId5"/>
          <a:stretch>
            <a:fillRect/>
          </a:stretch>
        </p:blipFill>
        <p:spPr>
          <a:xfrm>
            <a:off x="6267212" y="5830610"/>
            <a:ext cx="1115378" cy="1784747"/>
          </a:xfrm>
          <a:prstGeom prst="rect">
            <a:avLst/>
          </a:prstGeom>
        </p:spPr>
      </p:pic>
      <p:sp>
        <p:nvSpPr>
          <p:cNvPr id="12" name="Text 5"/>
          <p:cNvSpPr/>
          <p:nvPr/>
        </p:nvSpPr>
        <p:spPr>
          <a:xfrm>
            <a:off x="7717155" y="6053614"/>
            <a:ext cx="2624614"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Job Recommendations</a:t>
            </a:r>
            <a:endParaRPr lang="en-US" sz="2050" dirty="0"/>
          </a:p>
        </p:txBody>
      </p:sp>
      <p:sp>
        <p:nvSpPr>
          <p:cNvPr id="13" name="Text 6"/>
          <p:cNvSpPr/>
          <p:nvPr/>
        </p:nvSpPr>
        <p:spPr>
          <a:xfrm>
            <a:off x="7717155" y="6515457"/>
            <a:ext cx="6132433"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 system provides personalized job recommendations based on the user's search history and the model's predictions.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2745343"/>
            <a:ext cx="4869180" cy="2738914"/>
          </a:xfrm>
          <a:prstGeom prst="rect">
            <a:avLst/>
          </a:prstGeom>
        </p:spPr>
      </p:pic>
      <p:sp>
        <p:nvSpPr>
          <p:cNvPr id="4" name="Text 0"/>
          <p:cNvSpPr/>
          <p:nvPr/>
        </p:nvSpPr>
        <p:spPr>
          <a:xfrm>
            <a:off x="864037" y="833438"/>
            <a:ext cx="7205186"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Conclusion and Future Work</a:t>
            </a:r>
            <a:endParaRPr lang="en-US" sz="4550" dirty="0"/>
          </a:p>
        </p:txBody>
      </p:sp>
      <p:pic>
        <p:nvPicPr>
          <p:cNvPr id="5" name="Image 2" descr="preencoded.png">    </p:cNvPr>
          <p:cNvPicPr>
            <a:picLocks noChangeAspect="1"/>
          </p:cNvPicPr>
          <p:nvPr/>
        </p:nvPicPr>
        <p:blipFill>
          <a:blip r:embed="rId3"/>
          <a:stretch>
            <a:fillRect/>
          </a:stretch>
        </p:blipFill>
        <p:spPr>
          <a:xfrm>
            <a:off x="864037" y="1929765"/>
            <a:ext cx="617220" cy="617220"/>
          </a:xfrm>
          <a:prstGeom prst="rect">
            <a:avLst/>
          </a:prstGeom>
        </p:spPr>
      </p:pic>
      <p:sp>
        <p:nvSpPr>
          <p:cNvPr id="6" name="Text 1"/>
          <p:cNvSpPr/>
          <p:nvPr/>
        </p:nvSpPr>
        <p:spPr>
          <a:xfrm>
            <a:off x="864037" y="2793802"/>
            <a:ext cx="2904530"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Achievements</a:t>
            </a:r>
            <a:endParaRPr lang="en-US" sz="2250" dirty="0"/>
          </a:p>
        </p:txBody>
      </p:sp>
      <p:sp>
        <p:nvSpPr>
          <p:cNvPr id="7" name="Text 2"/>
          <p:cNvSpPr/>
          <p:nvPr/>
        </p:nvSpPr>
        <p:spPr>
          <a:xfrm>
            <a:off x="864037" y="3305056"/>
            <a:ext cx="7415927" cy="790099"/>
          </a:xfrm>
          <a:prstGeom prst="rect">
            <a:avLst/>
          </a:prstGeom>
          <a:noFill/>
          <a:ln/>
        </p:spPr>
        <p:txBody>
          <a:bodyPr wrap="squar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project successfully developed a job recommendation system that uses machine learning to enhance job matching for users.</a:t>
            </a:r>
            <a:endParaRPr lang="en-US" sz="1900" dirty="0"/>
          </a:p>
        </p:txBody>
      </p:sp>
      <p:pic>
        <p:nvPicPr>
          <p:cNvPr id="8" name="Image 3" descr="preencoded.png">    </p:cNvPr>
          <p:cNvPicPr>
            <a:picLocks noChangeAspect="1"/>
          </p:cNvPicPr>
          <p:nvPr/>
        </p:nvPicPr>
        <p:blipFill>
          <a:blip r:embed="rId4"/>
          <a:stretch>
            <a:fillRect/>
          </a:stretch>
        </p:blipFill>
        <p:spPr>
          <a:xfrm>
            <a:off x="864037" y="4835723"/>
            <a:ext cx="617220" cy="617220"/>
          </a:xfrm>
          <a:prstGeom prst="rect">
            <a:avLst/>
          </a:prstGeom>
        </p:spPr>
      </p:pic>
      <p:sp>
        <p:nvSpPr>
          <p:cNvPr id="9" name="Text 3"/>
          <p:cNvSpPr/>
          <p:nvPr/>
        </p:nvSpPr>
        <p:spPr>
          <a:xfrm>
            <a:off x="864037" y="5699760"/>
            <a:ext cx="2904530"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Future Work</a:t>
            </a:r>
            <a:endParaRPr lang="en-US" sz="2250" dirty="0"/>
          </a:p>
        </p:txBody>
      </p:sp>
      <p:sp>
        <p:nvSpPr>
          <p:cNvPr id="10" name="Text 4"/>
          <p:cNvSpPr/>
          <p:nvPr/>
        </p:nvSpPr>
        <p:spPr>
          <a:xfrm>
            <a:off x="864037" y="6211014"/>
            <a:ext cx="7415927" cy="1185148"/>
          </a:xfrm>
          <a:prstGeom prst="rect">
            <a:avLst/>
          </a:prstGeom>
          <a:noFill/>
          <a:ln/>
        </p:spPr>
        <p:txBody>
          <a:bodyPr wrap="squar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Potential improvements include incorporating additional features, implementing more advanced models, and collecting user feedback to refine the recommendation algorithm.</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68693" y="1856780"/>
            <a:ext cx="12692896" cy="2178368"/>
          </a:xfrm>
          <a:prstGeom prst="rect">
            <a:avLst/>
          </a:prstGeom>
          <a:noFill/>
          <a:ln/>
        </p:spPr>
        <p:txBody>
          <a:bodyPr wrap="none" lIns="0" tIns="0" rIns="0" bIns="0" rtlCol="0" anchor="t"/>
          <a:lstStyle/>
          <a:p>
            <a:pPr algn="ctr" indent="0" marL="0">
              <a:lnSpc>
                <a:spcPts val="17150"/>
              </a:lnSpc>
              <a:buNone/>
            </a:pPr>
            <a:r>
              <a:rPr lang="en-US" sz="13700" spc="-274" kern="0" dirty="0">
                <a:solidFill>
                  <a:srgbClr val="204C8E"/>
                </a:solidFill>
                <a:latin typeface="Source Serif Pro Semi Bold" pitchFamily="34" charset="0"/>
                <a:ea typeface="Source Serif Pro Semi Bold" pitchFamily="34" charset="-122"/>
                <a:cs typeface="Source Serif Pro Semi Bold" pitchFamily="34" charset="-120"/>
              </a:rPr>
              <a:t>Thank you</a:t>
            </a:r>
            <a:endParaRPr lang="en-US" sz="13700" dirty="0"/>
          </a:p>
        </p:txBody>
      </p:sp>
      <p:sp>
        <p:nvSpPr>
          <p:cNvPr id="3" name="Text 1"/>
          <p:cNvSpPr/>
          <p:nvPr/>
        </p:nvSpPr>
        <p:spPr>
          <a:xfrm>
            <a:off x="4410551" y="4405432"/>
            <a:ext cx="5809059" cy="726043"/>
          </a:xfrm>
          <a:prstGeom prst="rect">
            <a:avLst/>
          </a:prstGeom>
          <a:noFill/>
          <a:ln/>
        </p:spPr>
        <p:txBody>
          <a:bodyPr wrap="none" lIns="0" tIns="0" rIns="0" bIns="0" rtlCol="0" anchor="t"/>
          <a:lstStyle/>
          <a:p>
            <a:pPr algn="ct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Questions?</a:t>
            </a:r>
            <a:endParaRPr lang="en-US" sz="4550" dirty="0"/>
          </a:p>
        </p:txBody>
      </p:sp>
      <p:sp>
        <p:nvSpPr>
          <p:cNvPr id="4" name="Text 2"/>
          <p:cNvSpPr/>
          <p:nvPr/>
        </p:nvSpPr>
        <p:spPr>
          <a:xfrm>
            <a:off x="968693" y="5501759"/>
            <a:ext cx="12692896" cy="871061"/>
          </a:xfrm>
          <a:prstGeom prst="rect">
            <a:avLst/>
          </a:prstGeom>
          <a:noFill/>
          <a:ln/>
        </p:spPr>
        <p:txBody>
          <a:bodyPr wrap="square" lIns="0" tIns="0" rIns="0" bIns="0" rtlCol="0" anchor="t"/>
          <a:lstStyle/>
          <a:p>
            <a:pPr algn="ctr" indent="0" marL="0">
              <a:lnSpc>
                <a:spcPts val="3400"/>
              </a:lnSpc>
              <a:buNone/>
            </a:pPr>
            <a:r>
              <a:rPr lang="en-US" sz="2700" spc="-55" kern="0" dirty="0">
                <a:solidFill>
                  <a:srgbClr val="000000"/>
                </a:solidFill>
                <a:latin typeface="Source Serif Pro Semi Bold" pitchFamily="34" charset="0"/>
                <a:ea typeface="Source Serif Pro Semi Bold" pitchFamily="34" charset="-122"/>
                <a:cs typeface="Source Serif Pro Semi Bold" pitchFamily="34" charset="-120"/>
              </a:rPr>
              <a:t>Thank you for your attention! I appreciate your interest in my project. I look forward to your questions and feedback.</a:t>
            </a:r>
            <a:endParaRPr lang="en-US" sz="2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57763"/>
          </a:xfrm>
          <a:prstGeom prst="rect">
            <a:avLst/>
          </a:prstGeom>
        </p:spPr>
      </p:pic>
      <p:pic>
        <p:nvPicPr>
          <p:cNvPr id="3" name="Image 1" descr="preencoded.png">    </p:cNvPr>
          <p:cNvPicPr>
            <a:picLocks noChangeAspect="1"/>
          </p:cNvPicPr>
          <p:nvPr/>
        </p:nvPicPr>
        <p:blipFill>
          <a:blip r:embed="rId2"/>
          <a:stretch>
            <a:fillRect/>
          </a:stretch>
        </p:blipFill>
        <p:spPr>
          <a:xfrm>
            <a:off x="5842992" y="305753"/>
            <a:ext cx="2944297" cy="2446258"/>
          </a:xfrm>
          <a:prstGeom prst="rect">
            <a:avLst/>
          </a:prstGeom>
        </p:spPr>
      </p:pic>
      <p:sp>
        <p:nvSpPr>
          <p:cNvPr id="4" name="Text 0"/>
          <p:cNvSpPr/>
          <p:nvPr/>
        </p:nvSpPr>
        <p:spPr>
          <a:xfrm>
            <a:off x="968693" y="3731062"/>
            <a:ext cx="8112323" cy="719376"/>
          </a:xfrm>
          <a:prstGeom prst="rect">
            <a:avLst/>
          </a:prstGeom>
          <a:noFill/>
          <a:ln/>
        </p:spPr>
        <p:txBody>
          <a:bodyPr wrap="none" lIns="0" tIns="0" rIns="0" bIns="0" rtlCol="0" anchor="t"/>
          <a:lstStyle/>
          <a:p>
            <a:pPr indent="0" marL="0">
              <a:lnSpc>
                <a:spcPts val="5650"/>
              </a:lnSpc>
              <a:buNone/>
            </a:pPr>
            <a:r>
              <a:rPr lang="en-US" sz="4500" spc="-91" kern="0" dirty="0">
                <a:solidFill>
                  <a:srgbClr val="000000"/>
                </a:solidFill>
                <a:latin typeface="Source Serif Pro Semi Bold" pitchFamily="34" charset="0"/>
                <a:ea typeface="Source Serif Pro Semi Bold" pitchFamily="34" charset="-122"/>
                <a:cs typeface="Source Serif Pro Semi Bold" pitchFamily="34" charset="-120"/>
              </a:rPr>
              <a:t>Project Objective and Motivation</a:t>
            </a:r>
            <a:endParaRPr lang="en-US" sz="4500" dirty="0"/>
          </a:p>
        </p:txBody>
      </p:sp>
      <p:sp>
        <p:nvSpPr>
          <p:cNvPr id="5" name="Shape 1"/>
          <p:cNvSpPr/>
          <p:nvPr/>
        </p:nvSpPr>
        <p:spPr>
          <a:xfrm>
            <a:off x="968693" y="5092422"/>
            <a:ext cx="550307" cy="550307"/>
          </a:xfrm>
          <a:prstGeom prst="roundRect">
            <a:avLst>
              <a:gd name="adj" fmla="val 18670"/>
            </a:avLst>
          </a:prstGeom>
          <a:solidFill>
            <a:srgbClr val="F0D4F7"/>
          </a:solidFill>
          <a:ln w="15240">
            <a:solidFill>
              <a:srgbClr val="D6BADD"/>
            </a:solidFill>
            <a:prstDash val="solid"/>
          </a:ln>
        </p:spPr>
      </p:sp>
      <p:sp>
        <p:nvSpPr>
          <p:cNvPr id="6" name="Text 2"/>
          <p:cNvSpPr/>
          <p:nvPr/>
        </p:nvSpPr>
        <p:spPr>
          <a:xfrm>
            <a:off x="1157526" y="5194816"/>
            <a:ext cx="172641" cy="345400"/>
          </a:xfrm>
          <a:prstGeom prst="rect">
            <a:avLst/>
          </a:prstGeom>
          <a:noFill/>
          <a:ln/>
        </p:spPr>
        <p:txBody>
          <a:bodyPr wrap="none" lIns="0" tIns="0" rIns="0" bIns="0" rtlCol="0" anchor="t"/>
          <a:lstStyle/>
          <a:p>
            <a:pPr algn="ctr" indent="0" marL="0">
              <a:lnSpc>
                <a:spcPts val="2700"/>
              </a:lnSpc>
              <a:buNone/>
            </a:pPr>
            <a:r>
              <a:rPr lang="en-US" sz="2700" spc="-54"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700" dirty="0"/>
          </a:p>
        </p:txBody>
      </p:sp>
      <p:sp>
        <p:nvSpPr>
          <p:cNvPr id="7" name="Text 3"/>
          <p:cNvSpPr/>
          <p:nvPr/>
        </p:nvSpPr>
        <p:spPr>
          <a:xfrm>
            <a:off x="1763554" y="5092422"/>
            <a:ext cx="2877860" cy="359688"/>
          </a:xfrm>
          <a:prstGeom prst="rect">
            <a:avLst/>
          </a:prstGeom>
          <a:noFill/>
          <a:ln/>
        </p:spPr>
        <p:txBody>
          <a:bodyPr wrap="none" lIns="0" tIns="0" rIns="0" bIns="0" rtlCol="0" anchor="t"/>
          <a:lstStyle/>
          <a:p>
            <a:pPr indent="0" marL="0">
              <a:lnSpc>
                <a:spcPts val="2800"/>
              </a:lnSpc>
              <a:buNone/>
            </a:pPr>
            <a:r>
              <a:rPr lang="en-US" sz="2250" spc="-45" kern="0" dirty="0">
                <a:solidFill>
                  <a:srgbClr val="272525"/>
                </a:solidFill>
                <a:latin typeface="Source Serif Pro Semi Bold" pitchFamily="34" charset="0"/>
                <a:ea typeface="Source Serif Pro Semi Bold" pitchFamily="34" charset="-122"/>
                <a:cs typeface="Source Serif Pro Semi Bold" pitchFamily="34" charset="-120"/>
              </a:rPr>
              <a:t>Objective</a:t>
            </a:r>
            <a:endParaRPr lang="en-US" sz="2250" dirty="0"/>
          </a:p>
        </p:txBody>
      </p:sp>
      <p:sp>
        <p:nvSpPr>
          <p:cNvPr id="8" name="Text 4"/>
          <p:cNvSpPr/>
          <p:nvPr/>
        </p:nvSpPr>
        <p:spPr>
          <a:xfrm>
            <a:off x="1763554" y="5598795"/>
            <a:ext cx="5429369" cy="1174433"/>
          </a:xfrm>
          <a:prstGeom prst="rect">
            <a:avLst/>
          </a:prstGeom>
          <a:noFill/>
          <a:ln/>
        </p:spPr>
        <p:txBody>
          <a:bodyPr wrap="square" lIns="0" tIns="0" rIns="0" bIns="0" rtlCol="0" anchor="t"/>
          <a:lstStyle/>
          <a:p>
            <a:pPr indent="0" marL="0">
              <a:lnSpc>
                <a:spcPts val="3050"/>
              </a:lnSpc>
              <a:buNone/>
            </a:pPr>
            <a:r>
              <a:rPr lang="en-US" sz="1900" spc="-39" kern="0" dirty="0">
                <a:solidFill>
                  <a:srgbClr val="272525"/>
                </a:solidFill>
                <a:latin typeface="Source Sans Pro" pitchFamily="34" charset="0"/>
                <a:ea typeface="Source Sans Pro" pitchFamily="34" charset="-122"/>
                <a:cs typeface="Source Sans Pro" pitchFamily="34" charset="-120"/>
              </a:rPr>
              <a:t>The primary goal is to develop a job recommendation system that suggests relevant job opportunities to users based on their search history and job-related data.</a:t>
            </a:r>
            <a:endParaRPr lang="en-US" sz="1900" dirty="0"/>
          </a:p>
        </p:txBody>
      </p:sp>
      <p:sp>
        <p:nvSpPr>
          <p:cNvPr id="9" name="Shape 5"/>
          <p:cNvSpPr/>
          <p:nvPr/>
        </p:nvSpPr>
        <p:spPr>
          <a:xfrm>
            <a:off x="7437477" y="5092422"/>
            <a:ext cx="550307" cy="550307"/>
          </a:xfrm>
          <a:prstGeom prst="roundRect">
            <a:avLst>
              <a:gd name="adj" fmla="val 18670"/>
            </a:avLst>
          </a:prstGeom>
          <a:solidFill>
            <a:srgbClr val="F0D4F7"/>
          </a:solidFill>
          <a:ln w="15240">
            <a:solidFill>
              <a:srgbClr val="D6BADD"/>
            </a:solidFill>
            <a:prstDash val="solid"/>
          </a:ln>
        </p:spPr>
      </p:sp>
      <p:sp>
        <p:nvSpPr>
          <p:cNvPr id="10" name="Text 6"/>
          <p:cNvSpPr/>
          <p:nvPr/>
        </p:nvSpPr>
        <p:spPr>
          <a:xfrm>
            <a:off x="7626310" y="5194816"/>
            <a:ext cx="172641" cy="345400"/>
          </a:xfrm>
          <a:prstGeom prst="rect">
            <a:avLst/>
          </a:prstGeom>
          <a:noFill/>
          <a:ln/>
        </p:spPr>
        <p:txBody>
          <a:bodyPr wrap="none" lIns="0" tIns="0" rIns="0" bIns="0" rtlCol="0" anchor="t"/>
          <a:lstStyle/>
          <a:p>
            <a:pPr algn="ctr" indent="0" marL="0">
              <a:lnSpc>
                <a:spcPts val="2700"/>
              </a:lnSpc>
              <a:buNone/>
            </a:pPr>
            <a:r>
              <a:rPr lang="en-US" sz="2700" spc="-54"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700" dirty="0"/>
          </a:p>
        </p:txBody>
      </p:sp>
      <p:sp>
        <p:nvSpPr>
          <p:cNvPr id="11" name="Text 7"/>
          <p:cNvSpPr/>
          <p:nvPr/>
        </p:nvSpPr>
        <p:spPr>
          <a:xfrm>
            <a:off x="8232338" y="5092422"/>
            <a:ext cx="2877860" cy="359688"/>
          </a:xfrm>
          <a:prstGeom prst="rect">
            <a:avLst/>
          </a:prstGeom>
          <a:noFill/>
          <a:ln/>
        </p:spPr>
        <p:txBody>
          <a:bodyPr wrap="none" lIns="0" tIns="0" rIns="0" bIns="0" rtlCol="0" anchor="t"/>
          <a:lstStyle/>
          <a:p>
            <a:pPr indent="0" marL="0">
              <a:lnSpc>
                <a:spcPts val="2800"/>
              </a:lnSpc>
              <a:buNone/>
            </a:pPr>
            <a:r>
              <a:rPr lang="en-US" sz="2250" spc="-45" kern="0" dirty="0">
                <a:solidFill>
                  <a:srgbClr val="272525"/>
                </a:solidFill>
                <a:latin typeface="Source Serif Pro Semi Bold" pitchFamily="34" charset="0"/>
                <a:ea typeface="Source Serif Pro Semi Bold" pitchFamily="34" charset="-122"/>
                <a:cs typeface="Source Serif Pro Semi Bold" pitchFamily="34" charset="-120"/>
              </a:rPr>
              <a:t>Motivation</a:t>
            </a:r>
            <a:endParaRPr lang="en-US" sz="2250" dirty="0"/>
          </a:p>
        </p:txBody>
      </p:sp>
      <p:sp>
        <p:nvSpPr>
          <p:cNvPr id="12" name="Text 8"/>
          <p:cNvSpPr/>
          <p:nvPr/>
        </p:nvSpPr>
        <p:spPr>
          <a:xfrm>
            <a:off x="8232338" y="5598795"/>
            <a:ext cx="5429369" cy="1957388"/>
          </a:xfrm>
          <a:prstGeom prst="rect">
            <a:avLst/>
          </a:prstGeom>
          <a:noFill/>
          <a:ln/>
        </p:spPr>
        <p:txBody>
          <a:bodyPr wrap="square" lIns="0" tIns="0" rIns="0" bIns="0" rtlCol="0" anchor="t"/>
          <a:lstStyle/>
          <a:p>
            <a:pPr indent="0" marL="0">
              <a:lnSpc>
                <a:spcPts val="3050"/>
              </a:lnSpc>
              <a:buNone/>
            </a:pPr>
            <a:r>
              <a:rPr lang="en-US" sz="1900" spc="-39" kern="0" dirty="0">
                <a:solidFill>
                  <a:srgbClr val="272525"/>
                </a:solidFill>
                <a:latin typeface="Source Sans Pro" pitchFamily="34" charset="0"/>
                <a:ea typeface="Source Sans Pro" pitchFamily="34" charset="-122"/>
                <a:cs typeface="Source Sans Pro" pitchFamily="34" charset="-120"/>
              </a:rPr>
              <a:t>Traditional job search methods often struggle to provide personalized recommendations. This project aims to enhance the job-seeking experience by leveraging machine learning to make it easier for users to find suitable job openings.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725329"/>
            <a:ext cx="580905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Dataset Overview</a:t>
            </a:r>
            <a:endParaRPr lang="en-US" sz="4550" dirty="0"/>
          </a:p>
        </p:txBody>
      </p:sp>
      <p:sp>
        <p:nvSpPr>
          <p:cNvPr id="3" name="Shape 1"/>
          <p:cNvSpPr/>
          <p:nvPr/>
        </p:nvSpPr>
        <p:spPr>
          <a:xfrm>
            <a:off x="968693" y="1821656"/>
            <a:ext cx="12692896" cy="5682615"/>
          </a:xfrm>
          <a:prstGeom prst="roundRect">
            <a:avLst>
              <a:gd name="adj" fmla="val 1825"/>
            </a:avLst>
          </a:prstGeom>
          <a:noFill/>
          <a:ln w="15240">
            <a:solidFill>
              <a:srgbClr val="000000">
                <a:alpha val="8000"/>
              </a:srgbClr>
            </a:solidFill>
            <a:prstDash val="solid"/>
          </a:ln>
        </p:spPr>
      </p:sp>
      <p:sp>
        <p:nvSpPr>
          <p:cNvPr id="4" name="Shape 2"/>
          <p:cNvSpPr/>
          <p:nvPr/>
        </p:nvSpPr>
        <p:spPr>
          <a:xfrm>
            <a:off x="983933" y="1836896"/>
            <a:ext cx="12662416" cy="706517"/>
          </a:xfrm>
          <a:prstGeom prst="rect">
            <a:avLst/>
          </a:prstGeom>
          <a:solidFill>
            <a:srgbClr val="FFFFFF">
              <a:alpha val="4000"/>
            </a:srgbClr>
          </a:solidFill>
          <a:ln/>
        </p:spPr>
      </p:sp>
      <p:sp>
        <p:nvSpPr>
          <p:cNvPr id="5" name="Text 3"/>
          <p:cNvSpPr/>
          <p:nvPr/>
        </p:nvSpPr>
        <p:spPr>
          <a:xfrm>
            <a:off x="1230868" y="1992630"/>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Feature</a:t>
            </a:r>
            <a:endParaRPr lang="en-US" sz="1900" dirty="0"/>
          </a:p>
        </p:txBody>
      </p:sp>
      <p:sp>
        <p:nvSpPr>
          <p:cNvPr id="6" name="Text 4"/>
          <p:cNvSpPr/>
          <p:nvPr/>
        </p:nvSpPr>
        <p:spPr>
          <a:xfrm>
            <a:off x="7565827" y="1992630"/>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Description</a:t>
            </a:r>
            <a:endParaRPr lang="en-US" sz="1900" dirty="0"/>
          </a:p>
        </p:txBody>
      </p:sp>
      <p:sp>
        <p:nvSpPr>
          <p:cNvPr id="7" name="Shape 5"/>
          <p:cNvSpPr/>
          <p:nvPr/>
        </p:nvSpPr>
        <p:spPr>
          <a:xfrm>
            <a:off x="983933" y="2543413"/>
            <a:ext cx="12662416" cy="706517"/>
          </a:xfrm>
          <a:prstGeom prst="rect">
            <a:avLst/>
          </a:prstGeom>
          <a:solidFill>
            <a:srgbClr val="000000">
              <a:alpha val="4000"/>
            </a:srgbClr>
          </a:solidFill>
          <a:ln/>
        </p:spPr>
      </p:sp>
      <p:sp>
        <p:nvSpPr>
          <p:cNvPr id="8" name="Text 6"/>
          <p:cNvSpPr/>
          <p:nvPr/>
        </p:nvSpPr>
        <p:spPr>
          <a:xfrm>
            <a:off x="1230868" y="2699147"/>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Job Title</a:t>
            </a:r>
            <a:endParaRPr lang="en-US" sz="1900" dirty="0"/>
          </a:p>
        </p:txBody>
      </p:sp>
      <p:sp>
        <p:nvSpPr>
          <p:cNvPr id="9" name="Text 7"/>
          <p:cNvSpPr/>
          <p:nvPr/>
        </p:nvSpPr>
        <p:spPr>
          <a:xfrm>
            <a:off x="7565827" y="2699147"/>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title of the job position.</a:t>
            </a:r>
            <a:endParaRPr lang="en-US" sz="1900" dirty="0"/>
          </a:p>
        </p:txBody>
      </p:sp>
      <p:sp>
        <p:nvSpPr>
          <p:cNvPr id="10" name="Shape 8"/>
          <p:cNvSpPr/>
          <p:nvPr/>
        </p:nvSpPr>
        <p:spPr>
          <a:xfrm>
            <a:off x="983933" y="3249930"/>
            <a:ext cx="12662416" cy="706517"/>
          </a:xfrm>
          <a:prstGeom prst="rect">
            <a:avLst/>
          </a:prstGeom>
          <a:solidFill>
            <a:srgbClr val="FFFFFF">
              <a:alpha val="4000"/>
            </a:srgbClr>
          </a:solidFill>
          <a:ln/>
        </p:spPr>
      </p:sp>
      <p:sp>
        <p:nvSpPr>
          <p:cNvPr id="11" name="Text 9"/>
          <p:cNvSpPr/>
          <p:nvPr/>
        </p:nvSpPr>
        <p:spPr>
          <a:xfrm>
            <a:off x="1230868" y="3405664"/>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Key Skills</a:t>
            </a:r>
            <a:endParaRPr lang="en-US" sz="1900" dirty="0"/>
          </a:p>
        </p:txBody>
      </p:sp>
      <p:sp>
        <p:nvSpPr>
          <p:cNvPr id="12" name="Text 10"/>
          <p:cNvSpPr/>
          <p:nvPr/>
        </p:nvSpPr>
        <p:spPr>
          <a:xfrm>
            <a:off x="7565827" y="3405664"/>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Skills required for the job.</a:t>
            </a:r>
            <a:endParaRPr lang="en-US" sz="1900" dirty="0"/>
          </a:p>
        </p:txBody>
      </p:sp>
      <p:sp>
        <p:nvSpPr>
          <p:cNvPr id="13" name="Shape 11"/>
          <p:cNvSpPr/>
          <p:nvPr/>
        </p:nvSpPr>
        <p:spPr>
          <a:xfrm>
            <a:off x="983933" y="3956447"/>
            <a:ext cx="12662416" cy="706517"/>
          </a:xfrm>
          <a:prstGeom prst="rect">
            <a:avLst/>
          </a:prstGeom>
          <a:solidFill>
            <a:srgbClr val="000000">
              <a:alpha val="4000"/>
            </a:srgbClr>
          </a:solidFill>
          <a:ln/>
        </p:spPr>
      </p:sp>
      <p:sp>
        <p:nvSpPr>
          <p:cNvPr id="14" name="Text 12"/>
          <p:cNvSpPr/>
          <p:nvPr/>
        </p:nvSpPr>
        <p:spPr>
          <a:xfrm>
            <a:off x="1230868" y="4112181"/>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Job Salary</a:t>
            </a:r>
            <a:endParaRPr lang="en-US" sz="1900" dirty="0"/>
          </a:p>
        </p:txBody>
      </p:sp>
      <p:sp>
        <p:nvSpPr>
          <p:cNvPr id="15" name="Text 13"/>
          <p:cNvSpPr/>
          <p:nvPr/>
        </p:nvSpPr>
        <p:spPr>
          <a:xfrm>
            <a:off x="7565827" y="4112181"/>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offered salary for the job.</a:t>
            </a:r>
            <a:endParaRPr lang="en-US" sz="1900" dirty="0"/>
          </a:p>
        </p:txBody>
      </p:sp>
      <p:sp>
        <p:nvSpPr>
          <p:cNvPr id="16" name="Shape 14"/>
          <p:cNvSpPr/>
          <p:nvPr/>
        </p:nvSpPr>
        <p:spPr>
          <a:xfrm>
            <a:off x="983933" y="4662964"/>
            <a:ext cx="12662416" cy="706517"/>
          </a:xfrm>
          <a:prstGeom prst="rect">
            <a:avLst/>
          </a:prstGeom>
          <a:solidFill>
            <a:srgbClr val="FFFFFF">
              <a:alpha val="4000"/>
            </a:srgbClr>
          </a:solidFill>
          <a:ln/>
        </p:spPr>
      </p:sp>
      <p:sp>
        <p:nvSpPr>
          <p:cNvPr id="17" name="Text 15"/>
          <p:cNvSpPr/>
          <p:nvPr/>
        </p:nvSpPr>
        <p:spPr>
          <a:xfrm>
            <a:off x="1230868" y="4818698"/>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Job Experience Required</a:t>
            </a:r>
            <a:endParaRPr lang="en-US" sz="1900" dirty="0"/>
          </a:p>
        </p:txBody>
      </p:sp>
      <p:sp>
        <p:nvSpPr>
          <p:cNvPr id="18" name="Text 16"/>
          <p:cNvSpPr/>
          <p:nvPr/>
        </p:nvSpPr>
        <p:spPr>
          <a:xfrm>
            <a:off x="7565827" y="4818698"/>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Experience level required for applicants.</a:t>
            </a:r>
            <a:endParaRPr lang="en-US" sz="1900" dirty="0"/>
          </a:p>
        </p:txBody>
      </p:sp>
      <p:sp>
        <p:nvSpPr>
          <p:cNvPr id="19" name="Shape 17"/>
          <p:cNvSpPr/>
          <p:nvPr/>
        </p:nvSpPr>
        <p:spPr>
          <a:xfrm>
            <a:off x="983933" y="5369481"/>
            <a:ext cx="12662416" cy="706517"/>
          </a:xfrm>
          <a:prstGeom prst="rect">
            <a:avLst/>
          </a:prstGeom>
          <a:solidFill>
            <a:srgbClr val="000000">
              <a:alpha val="4000"/>
            </a:srgbClr>
          </a:solidFill>
          <a:ln/>
        </p:spPr>
      </p:sp>
      <p:sp>
        <p:nvSpPr>
          <p:cNvPr id="20" name="Text 18"/>
          <p:cNvSpPr/>
          <p:nvPr/>
        </p:nvSpPr>
        <p:spPr>
          <a:xfrm>
            <a:off x="1230868" y="5525214"/>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Role Category</a:t>
            </a:r>
            <a:endParaRPr lang="en-US" sz="1900" dirty="0"/>
          </a:p>
        </p:txBody>
      </p:sp>
      <p:sp>
        <p:nvSpPr>
          <p:cNvPr id="21" name="Text 19"/>
          <p:cNvSpPr/>
          <p:nvPr/>
        </p:nvSpPr>
        <p:spPr>
          <a:xfrm>
            <a:off x="7565827" y="5525214"/>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Classification of the job role.</a:t>
            </a:r>
            <a:endParaRPr lang="en-US" sz="1900" dirty="0"/>
          </a:p>
        </p:txBody>
      </p:sp>
      <p:sp>
        <p:nvSpPr>
          <p:cNvPr id="22" name="Shape 20"/>
          <p:cNvSpPr/>
          <p:nvPr/>
        </p:nvSpPr>
        <p:spPr>
          <a:xfrm>
            <a:off x="983933" y="6075998"/>
            <a:ext cx="12662416" cy="706517"/>
          </a:xfrm>
          <a:prstGeom prst="rect">
            <a:avLst/>
          </a:prstGeom>
          <a:solidFill>
            <a:srgbClr val="FFFFFF">
              <a:alpha val="4000"/>
            </a:srgbClr>
          </a:solidFill>
          <a:ln/>
        </p:spPr>
      </p:sp>
      <p:sp>
        <p:nvSpPr>
          <p:cNvPr id="23" name="Text 21"/>
          <p:cNvSpPr/>
          <p:nvPr/>
        </p:nvSpPr>
        <p:spPr>
          <a:xfrm>
            <a:off x="1230868" y="6231731"/>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Functional Area</a:t>
            </a:r>
            <a:endParaRPr lang="en-US" sz="1900" dirty="0"/>
          </a:p>
        </p:txBody>
      </p:sp>
      <p:sp>
        <p:nvSpPr>
          <p:cNvPr id="24" name="Text 22"/>
          <p:cNvSpPr/>
          <p:nvPr/>
        </p:nvSpPr>
        <p:spPr>
          <a:xfrm>
            <a:off x="7565827" y="6231731"/>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functional area the job belongs to.</a:t>
            </a:r>
            <a:endParaRPr lang="en-US" sz="1900" dirty="0"/>
          </a:p>
        </p:txBody>
      </p:sp>
      <p:sp>
        <p:nvSpPr>
          <p:cNvPr id="25" name="Shape 23"/>
          <p:cNvSpPr/>
          <p:nvPr/>
        </p:nvSpPr>
        <p:spPr>
          <a:xfrm>
            <a:off x="983933" y="6782514"/>
            <a:ext cx="12662416" cy="706517"/>
          </a:xfrm>
          <a:prstGeom prst="rect">
            <a:avLst/>
          </a:prstGeom>
          <a:solidFill>
            <a:srgbClr val="000000">
              <a:alpha val="4000"/>
            </a:srgbClr>
          </a:solidFill>
          <a:ln/>
        </p:spPr>
      </p:sp>
      <p:sp>
        <p:nvSpPr>
          <p:cNvPr id="26" name="Text 24"/>
          <p:cNvSpPr/>
          <p:nvPr/>
        </p:nvSpPr>
        <p:spPr>
          <a:xfrm>
            <a:off x="1230868" y="6938248"/>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Industry</a:t>
            </a:r>
            <a:endParaRPr lang="en-US" sz="1900" dirty="0"/>
          </a:p>
        </p:txBody>
      </p:sp>
      <p:sp>
        <p:nvSpPr>
          <p:cNvPr id="27" name="Text 25"/>
          <p:cNvSpPr/>
          <p:nvPr/>
        </p:nvSpPr>
        <p:spPr>
          <a:xfrm>
            <a:off x="7565827" y="6938248"/>
            <a:ext cx="5833705"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industry in which the job is categorized.</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1312664"/>
            <a:ext cx="7477601"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Data Exploration and Insights</a:t>
            </a:r>
            <a:endParaRPr lang="en-US" sz="4550" dirty="0"/>
          </a:p>
        </p:txBody>
      </p:sp>
      <p:sp>
        <p:nvSpPr>
          <p:cNvPr id="3" name="Text 1"/>
          <p:cNvSpPr/>
          <p:nvPr/>
        </p:nvSpPr>
        <p:spPr>
          <a:xfrm>
            <a:off x="968693" y="2655808"/>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000000"/>
                </a:solidFill>
                <a:latin typeface="Source Serif Pro Semi Bold" pitchFamily="34" charset="0"/>
                <a:ea typeface="Source Serif Pro Semi Bold" pitchFamily="34" charset="-122"/>
                <a:cs typeface="Source Serif Pro Semi Bold" pitchFamily="34" charset="-120"/>
              </a:rPr>
              <a:t>Summary Statistics</a:t>
            </a:r>
            <a:endParaRPr lang="en-US" sz="2250" dirty="0"/>
          </a:p>
        </p:txBody>
      </p:sp>
      <p:sp>
        <p:nvSpPr>
          <p:cNvPr id="4" name="Text 2"/>
          <p:cNvSpPr/>
          <p:nvPr/>
        </p:nvSpPr>
        <p:spPr>
          <a:xfrm>
            <a:off x="968693" y="3265765"/>
            <a:ext cx="6045279"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dataset comprises 27,010 job postings, featuring both categorical and numerical data. No missing values were found in any of the columns.</a:t>
            </a:r>
            <a:endParaRPr lang="en-US" sz="1900" dirty="0"/>
          </a:p>
        </p:txBody>
      </p:sp>
      <p:sp>
        <p:nvSpPr>
          <p:cNvPr id="5" name="Text 3"/>
          <p:cNvSpPr/>
          <p:nvPr/>
        </p:nvSpPr>
        <p:spPr>
          <a:xfrm>
            <a:off x="7623810" y="2655808"/>
            <a:ext cx="2904530" cy="363141"/>
          </a:xfrm>
          <a:prstGeom prst="rect">
            <a:avLst/>
          </a:prstGeom>
          <a:noFill/>
          <a:ln/>
        </p:spPr>
        <p:txBody>
          <a:bodyPr wrap="none" lIns="0" tIns="0" rIns="0" bIns="0" rtlCol="0" anchor="t"/>
          <a:lstStyle/>
          <a:p>
            <a:pPr indent="0" marL="0">
              <a:lnSpc>
                <a:spcPts val="2850"/>
              </a:lnSpc>
              <a:buNone/>
            </a:pPr>
            <a:r>
              <a:rPr lang="en-US" sz="2250" spc="-46" kern="0" dirty="0">
                <a:solidFill>
                  <a:srgbClr val="000000"/>
                </a:solidFill>
                <a:latin typeface="Source Serif Pro Semi Bold" pitchFamily="34" charset="0"/>
                <a:ea typeface="Source Serif Pro Semi Bold" pitchFamily="34" charset="-122"/>
                <a:cs typeface="Source Serif Pro Semi Bold" pitchFamily="34" charset="-120"/>
              </a:rPr>
              <a:t>Visualizations</a:t>
            </a:r>
            <a:endParaRPr lang="en-US" sz="2250" dirty="0"/>
          </a:p>
        </p:txBody>
      </p:sp>
      <p:sp>
        <p:nvSpPr>
          <p:cNvPr id="6" name="Text 4"/>
          <p:cNvSpPr/>
          <p:nvPr/>
        </p:nvSpPr>
        <p:spPr>
          <a:xfrm>
            <a:off x="7623810" y="3265765"/>
            <a:ext cx="6045279" cy="1185148"/>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The distribution of job titles across the dataset and the frequency of key skills associated with job postings were visualized through charts and graphs.</a:t>
            </a:r>
            <a:endParaRPr lang="en-US" sz="1900" dirty="0"/>
          </a:p>
        </p:txBody>
      </p:sp>
      <p:sp>
        <p:nvSpPr>
          <p:cNvPr id="7" name="Text 5"/>
          <p:cNvSpPr/>
          <p:nvPr/>
        </p:nvSpPr>
        <p:spPr>
          <a:xfrm>
            <a:off x="968693" y="4950738"/>
            <a:ext cx="12692896"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We use summary statistics to get an overview of the numerical features.</a:t>
            </a:r>
            <a:endParaRPr lang="en-US" sz="1900" dirty="0"/>
          </a:p>
        </p:txBody>
      </p:sp>
      <p:sp>
        <p:nvSpPr>
          <p:cNvPr id="8" name="Text 6"/>
          <p:cNvSpPr/>
          <p:nvPr/>
        </p:nvSpPr>
        <p:spPr>
          <a:xfrm>
            <a:off x="968693" y="5716072"/>
            <a:ext cx="3634502" cy="435531"/>
          </a:xfrm>
          <a:prstGeom prst="rect">
            <a:avLst/>
          </a:prstGeom>
          <a:noFill/>
          <a:ln/>
        </p:spPr>
        <p:txBody>
          <a:bodyPr wrap="none" lIns="0" tIns="0" rIns="0" bIns="0" rtlCol="0" anchor="t"/>
          <a:lstStyle/>
          <a:p>
            <a:pPr indent="0" marL="0">
              <a:lnSpc>
                <a:spcPts val="3400"/>
              </a:lnSpc>
              <a:buNone/>
            </a:pPr>
            <a:r>
              <a:rPr lang="en-US" sz="2700" spc="-55" kern="0" dirty="0">
                <a:solidFill>
                  <a:srgbClr val="000000"/>
                </a:solidFill>
                <a:latin typeface="Source Serif Pro Semi Bold" pitchFamily="34" charset="0"/>
                <a:ea typeface="Source Serif Pro Semi Bold" pitchFamily="34" charset="-122"/>
                <a:cs typeface="Source Serif Pro Semi Bold" pitchFamily="34" charset="-120"/>
              </a:rPr>
              <a:t>Key Numerical Insights:</a:t>
            </a:r>
            <a:endParaRPr lang="en-US" sz="2700" dirty="0"/>
          </a:p>
        </p:txBody>
      </p:sp>
      <p:pic>
        <p:nvPicPr>
          <p:cNvPr id="9" name="Image 0" descr="preencoded.png">    </p:cNvPr>
          <p:cNvPicPr>
            <a:picLocks noChangeAspect="1"/>
          </p:cNvPicPr>
          <p:nvPr/>
        </p:nvPicPr>
        <p:blipFill>
          <a:blip r:embed="rId1"/>
          <a:stretch>
            <a:fillRect/>
          </a:stretch>
        </p:blipFill>
        <p:spPr>
          <a:xfrm>
            <a:off x="999530" y="6614993"/>
            <a:ext cx="138827" cy="185142"/>
          </a:xfrm>
          <a:prstGeom prst="rect">
            <a:avLst/>
          </a:prstGeom>
        </p:spPr>
      </p:pic>
      <p:sp>
        <p:nvSpPr>
          <p:cNvPr id="10" name="Text 7"/>
          <p:cNvSpPr/>
          <p:nvPr/>
        </p:nvSpPr>
        <p:spPr>
          <a:xfrm>
            <a:off x="1338977" y="6521887"/>
            <a:ext cx="12322612" cy="395049"/>
          </a:xfrm>
          <a:prstGeom prst="rect">
            <a:avLst/>
          </a:prstGeom>
          <a:noFill/>
          <a:ln/>
        </p:spPr>
        <p:txBody>
          <a:bodyPr wrap="non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Dive into the Data</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1462207"/>
            <a:ext cx="4057531" cy="435531"/>
          </a:xfrm>
          <a:prstGeom prst="rect">
            <a:avLst/>
          </a:prstGeom>
          <a:noFill/>
          <a:ln/>
        </p:spPr>
        <p:txBody>
          <a:bodyPr wrap="none" lIns="0" tIns="0" rIns="0" bIns="0" rtlCol="0" anchor="t"/>
          <a:lstStyle/>
          <a:p>
            <a:pPr indent="0" marL="0">
              <a:lnSpc>
                <a:spcPts val="3400"/>
              </a:lnSpc>
              <a:buNone/>
            </a:pPr>
            <a:r>
              <a:rPr lang="en-US" sz="2700" spc="-55" kern="0" dirty="0">
                <a:solidFill>
                  <a:srgbClr val="000000"/>
                </a:solidFill>
                <a:latin typeface="Source Serif Pro Semi Bold" pitchFamily="34" charset="0"/>
                <a:ea typeface="Source Serif Pro Semi Bold" pitchFamily="34" charset="-122"/>
                <a:cs typeface="Source Serif Pro Semi Bold" pitchFamily="34" charset="-120"/>
              </a:rPr>
              <a:t>In-Demand Skills Revealed</a:t>
            </a:r>
            <a:endParaRPr lang="en-US" sz="2700" dirty="0"/>
          </a:p>
        </p:txBody>
      </p:sp>
      <p:sp>
        <p:nvSpPr>
          <p:cNvPr id="3" name="Text 1"/>
          <p:cNvSpPr/>
          <p:nvPr/>
        </p:nvSpPr>
        <p:spPr>
          <a:xfrm>
            <a:off x="968693" y="2391489"/>
            <a:ext cx="12692896" cy="790099"/>
          </a:xfrm>
          <a:prstGeom prst="rect">
            <a:avLst/>
          </a:prstGeom>
          <a:noFill/>
          <a:ln/>
        </p:spPr>
        <p:txBody>
          <a:bodyPr wrap="square" lIns="0" tIns="0" rIns="0" bIns="0" rtlCol="0" anchor="t"/>
          <a:lstStyle/>
          <a:p>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This eye-catching bar graph spotlights the </a:t>
            </a:r>
            <a:pPr indent="0" marL="0">
              <a:lnSpc>
                <a:spcPts val="3100"/>
              </a:lnSpc>
              <a:buNone/>
            </a:pPr>
            <a:r>
              <a:rPr lang="en-US" sz="1900" b="1" spc="-39" kern="0" dirty="0">
                <a:solidFill>
                  <a:srgbClr val="272525"/>
                </a:solidFill>
                <a:latin typeface="Source Sans Pro" pitchFamily="34" charset="0"/>
                <a:ea typeface="Source Sans Pro" pitchFamily="34" charset="-122"/>
                <a:cs typeface="Source Sans Pro" pitchFamily="34" charset="-120"/>
              </a:rPr>
              <a:t>top 10 most sought-after skills</a:t>
            </a:r>
            <a:pPr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 in job postings. Quickly identify the must-have capabilities that will give you a competitive edge and guide your personal development.</a:t>
            </a:r>
            <a:endParaRPr lang="en-US" sz="1900" dirty="0"/>
          </a:p>
        </p:txBody>
      </p:sp>
      <p:pic>
        <p:nvPicPr>
          <p:cNvPr id="4" name="Image 0" descr="preencoded.png">    </p:cNvPr>
          <p:cNvPicPr>
            <a:picLocks noChangeAspect="1"/>
          </p:cNvPicPr>
          <p:nvPr/>
        </p:nvPicPr>
        <p:blipFill>
          <a:blip r:embed="rId1"/>
          <a:stretch>
            <a:fillRect/>
          </a:stretch>
        </p:blipFill>
        <p:spPr>
          <a:xfrm>
            <a:off x="968693" y="3459242"/>
            <a:ext cx="11037332" cy="33081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530423"/>
            <a:ext cx="4020622" cy="339447"/>
          </a:xfrm>
          <a:prstGeom prst="rect">
            <a:avLst/>
          </a:prstGeom>
          <a:noFill/>
          <a:ln/>
        </p:spPr>
        <p:txBody>
          <a:bodyPr wrap="none" lIns="0" tIns="0" rIns="0" bIns="0" rtlCol="0" anchor="t"/>
          <a:lstStyle/>
          <a:p>
            <a:pPr indent="0" marL="0">
              <a:lnSpc>
                <a:spcPts val="2650"/>
              </a:lnSpc>
              <a:buNone/>
            </a:pPr>
            <a:r>
              <a:rPr lang="en-US" sz="2100" spc="-43" kern="0" dirty="0">
                <a:solidFill>
                  <a:srgbClr val="000000"/>
                </a:solidFill>
                <a:latin typeface="Source Serif Pro Semi Bold" pitchFamily="34" charset="0"/>
                <a:ea typeface="Source Serif Pro Semi Bold" pitchFamily="34" charset="-122"/>
                <a:cs typeface="Source Serif Pro Semi Bold" pitchFamily="34" charset="-120"/>
              </a:rPr>
              <a:t>Unlock the Most In-Demand Roles</a:t>
            </a:r>
            <a:endParaRPr lang="en-US" sz="2100" dirty="0"/>
          </a:p>
        </p:txBody>
      </p:sp>
      <p:sp>
        <p:nvSpPr>
          <p:cNvPr id="3" name="Text 1"/>
          <p:cNvSpPr/>
          <p:nvPr/>
        </p:nvSpPr>
        <p:spPr>
          <a:xfrm>
            <a:off x="968693" y="1254562"/>
            <a:ext cx="12692896" cy="615553"/>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This eye-catching bar chart spotlights the </a:t>
            </a:r>
            <a:pPr indent="0" marL="0">
              <a:lnSpc>
                <a:spcPts val="2400"/>
              </a:lnSpc>
              <a:buNone/>
            </a:pPr>
            <a:r>
              <a:rPr lang="en-US" sz="1500" b="1" spc="-30" kern="0" dirty="0">
                <a:solidFill>
                  <a:srgbClr val="272525"/>
                </a:solidFill>
                <a:latin typeface="Source Sans Pro" pitchFamily="34" charset="0"/>
                <a:ea typeface="Source Sans Pro" pitchFamily="34" charset="-122"/>
                <a:cs typeface="Source Sans Pro" pitchFamily="34" charset="-120"/>
              </a:rPr>
              <a:t>20 most frequently listed job titles</a:t>
            </a:r>
            <a:pPr indent="0" marL="0">
              <a:lnSpc>
                <a:spcPts val="2400"/>
              </a:lnSpc>
              <a:buNone/>
            </a:pPr>
            <a:r>
              <a:rPr lang="en-US" sz="1500" spc="-30" kern="0" dirty="0">
                <a:solidFill>
                  <a:srgbClr val="272525"/>
                </a:solidFill>
                <a:latin typeface="Source Sans Pro" pitchFamily="34" charset="0"/>
                <a:ea typeface="Source Sans Pro" pitchFamily="34" charset="-122"/>
                <a:cs typeface="Source Sans Pro" pitchFamily="34" charset="-120"/>
              </a:rPr>
              <a:t>. Quickly identify the high-growth positions that are in the greatest need of talented candidates like yourself. Use these insights to guide your career exploration and development.</a:t>
            </a:r>
            <a:endParaRPr lang="en-US" sz="1500" dirty="0"/>
          </a:p>
        </p:txBody>
      </p:sp>
      <p:pic>
        <p:nvPicPr>
          <p:cNvPr id="4" name="Image 0" descr="preencoded.png">    </p:cNvPr>
          <p:cNvPicPr>
            <a:picLocks noChangeAspect="1"/>
          </p:cNvPicPr>
          <p:nvPr/>
        </p:nvPicPr>
        <p:blipFill>
          <a:blip r:embed="rId1"/>
          <a:stretch>
            <a:fillRect/>
          </a:stretch>
        </p:blipFill>
        <p:spPr>
          <a:xfrm>
            <a:off x="968693" y="2086451"/>
            <a:ext cx="8199120" cy="56126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510183"/>
            <a:ext cx="3731895" cy="327422"/>
          </a:xfrm>
          <a:prstGeom prst="rect">
            <a:avLst/>
          </a:prstGeom>
          <a:noFill/>
          <a:ln/>
        </p:spPr>
        <p:txBody>
          <a:bodyPr wrap="none" lIns="0" tIns="0" rIns="0" bIns="0" rtlCol="0" anchor="t"/>
          <a:lstStyle/>
          <a:p>
            <a:pPr indent="0" marL="0">
              <a:lnSpc>
                <a:spcPts val="2550"/>
              </a:lnSpc>
              <a:buNone/>
            </a:pPr>
            <a:r>
              <a:rPr lang="en-US" sz="2050" spc="-41" kern="0" dirty="0">
                <a:solidFill>
                  <a:srgbClr val="000000"/>
                </a:solidFill>
                <a:latin typeface="Source Serif Pro Semi Bold" pitchFamily="34" charset="0"/>
                <a:ea typeface="Source Serif Pro Semi Bold" pitchFamily="34" charset="-122"/>
                <a:cs typeface="Source Serif Pro Semi Bold" pitchFamily="34" charset="-120"/>
              </a:rPr>
              <a:t>Discover the Industry Landscape</a:t>
            </a:r>
            <a:endParaRPr lang="en-US" sz="2050" dirty="0"/>
          </a:p>
        </p:txBody>
      </p:sp>
      <p:sp>
        <p:nvSpPr>
          <p:cNvPr id="3" name="Text 1"/>
          <p:cNvSpPr/>
          <p:nvPr/>
        </p:nvSpPr>
        <p:spPr>
          <a:xfrm>
            <a:off x="968693" y="1208603"/>
            <a:ext cx="12692896" cy="890111"/>
          </a:xfrm>
          <a:prstGeom prst="rect">
            <a:avLst/>
          </a:prstGeom>
          <a:noFill/>
          <a:ln/>
        </p:spPr>
        <p:txBody>
          <a:bodyPr wrap="square" lIns="0" tIns="0" rIns="0" bIns="0" rtlCol="0" anchor="t"/>
          <a:lstStyle/>
          <a:p>
            <a:pPr indent="0" marL="0">
              <a:lnSpc>
                <a:spcPts val="2300"/>
              </a:lnSpc>
              <a:buNone/>
            </a:pPr>
            <a:r>
              <a:rPr lang="en-US" sz="1450" spc="-29" kern="0" dirty="0">
                <a:solidFill>
                  <a:srgbClr val="272525"/>
                </a:solidFill>
                <a:latin typeface="Source Sans Pro" pitchFamily="34" charset="0"/>
                <a:ea typeface="Source Sans Pro" pitchFamily="34" charset="-122"/>
                <a:cs typeface="Source Sans Pro" pitchFamily="34" charset="-120"/>
              </a:rPr>
              <a:t>This vibrant pie chart paints a vivid picture of the </a:t>
            </a:r>
            <a:pPr indent="0" marL="0">
              <a:lnSpc>
                <a:spcPts val="2300"/>
              </a:lnSpc>
              <a:buNone/>
            </a:pPr>
            <a:r>
              <a:rPr lang="en-US" sz="1450" b="1" spc="-29" kern="0" dirty="0">
                <a:solidFill>
                  <a:srgbClr val="272525"/>
                </a:solidFill>
                <a:latin typeface="Source Sans Pro" pitchFamily="34" charset="0"/>
                <a:ea typeface="Source Sans Pro" pitchFamily="34" charset="-122"/>
                <a:cs typeface="Source Sans Pro" pitchFamily="34" charset="-120"/>
              </a:rPr>
              <a:t>top 10 industries by job posting count</a:t>
            </a:r>
            <a:pPr indent="0" marL="0">
              <a:lnSpc>
                <a:spcPts val="2300"/>
              </a:lnSpc>
              <a:buNone/>
            </a:pPr>
            <a:r>
              <a:rPr lang="en-US" sz="1450" spc="-29" kern="0" dirty="0">
                <a:solidFill>
                  <a:srgbClr val="272525"/>
                </a:solidFill>
                <a:latin typeface="Source Sans Pro" pitchFamily="34" charset="0"/>
                <a:ea typeface="Source Sans Pro" pitchFamily="34" charset="-122"/>
                <a:cs typeface="Source Sans Pro" pitchFamily="34" charset="-120"/>
              </a:rPr>
              <a:t>. Quickly identify the sectors that are experiencing the highest demand for talent and uncover the industries that offer the greatest career opportunities. Use these insights to strategically align your skills and experience with the most promising job markets.</a:t>
            </a:r>
            <a:endParaRPr lang="en-US" sz="1450" dirty="0"/>
          </a:p>
        </p:txBody>
      </p:sp>
      <p:pic>
        <p:nvPicPr>
          <p:cNvPr id="4" name="Image 0" descr="preencoded.png">    </p:cNvPr>
          <p:cNvPicPr>
            <a:picLocks noChangeAspect="1"/>
          </p:cNvPicPr>
          <p:nvPr/>
        </p:nvPicPr>
        <p:blipFill>
          <a:blip r:embed="rId1"/>
          <a:stretch>
            <a:fillRect/>
          </a:stretch>
        </p:blipFill>
        <p:spPr>
          <a:xfrm>
            <a:off x="968693" y="2307431"/>
            <a:ext cx="7947422" cy="5413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591145"/>
            <a:ext cx="3750588" cy="294203"/>
          </a:xfrm>
          <a:prstGeom prst="rect">
            <a:avLst/>
          </a:prstGeom>
          <a:noFill/>
          <a:ln/>
        </p:spPr>
        <p:txBody>
          <a:bodyPr wrap="none" lIns="0" tIns="0" rIns="0" bIns="0" rtlCol="0" anchor="t"/>
          <a:lstStyle/>
          <a:p>
            <a:pPr indent="0" marL="0">
              <a:lnSpc>
                <a:spcPts val="2300"/>
              </a:lnSpc>
              <a:buNone/>
            </a:pPr>
            <a:r>
              <a:rPr lang="en-US" sz="1850" spc="-37" kern="0" dirty="0">
                <a:solidFill>
                  <a:srgbClr val="000000"/>
                </a:solidFill>
                <a:latin typeface="Source Serif Pro Semi Bold" pitchFamily="34" charset="0"/>
                <a:ea typeface="Source Serif Pro Semi Bold" pitchFamily="34" charset="-122"/>
                <a:cs typeface="Source Serif Pro Semi Bold" pitchFamily="34" charset="-120"/>
              </a:rPr>
              <a:t>Master the Skills Employers Demand</a:t>
            </a:r>
            <a:endParaRPr lang="en-US" sz="1850" dirty="0"/>
          </a:p>
        </p:txBody>
      </p:sp>
      <p:sp>
        <p:nvSpPr>
          <p:cNvPr id="3" name="Text 1"/>
          <p:cNvSpPr/>
          <p:nvPr/>
        </p:nvSpPr>
        <p:spPr>
          <a:xfrm>
            <a:off x="968693" y="1218724"/>
            <a:ext cx="12692896" cy="533400"/>
          </a:xfrm>
          <a:prstGeom prst="rect">
            <a:avLst/>
          </a:prstGeom>
          <a:noFill/>
          <a:ln/>
        </p:spPr>
        <p:txBody>
          <a:bodyPr wrap="square" lIns="0" tIns="0" rIns="0" bIns="0" rtlCol="0" anchor="t"/>
          <a:lstStyle/>
          <a:p>
            <a:pPr indent="0" marL="0">
              <a:lnSpc>
                <a:spcPts val="2100"/>
              </a:lnSpc>
              <a:buNone/>
            </a:pPr>
            <a:r>
              <a:rPr lang="en-US" sz="1300" spc="-26" kern="0" dirty="0">
                <a:solidFill>
                  <a:srgbClr val="272525"/>
                </a:solidFill>
                <a:latin typeface="Source Sans Pro" pitchFamily="34" charset="0"/>
                <a:ea typeface="Source Sans Pro" pitchFamily="34" charset="-122"/>
                <a:cs typeface="Source Sans Pro" pitchFamily="34" charset="-120"/>
              </a:rPr>
              <a:t>This dynamic bar chart shines a spotlight on the </a:t>
            </a:r>
            <a:pPr indent="0" marL="0">
              <a:lnSpc>
                <a:spcPts val="2100"/>
              </a:lnSpc>
              <a:buNone/>
            </a:pPr>
            <a:r>
              <a:rPr lang="en-US" sz="1300" b="1" spc="-26" kern="0" dirty="0">
                <a:solidFill>
                  <a:srgbClr val="272525"/>
                </a:solidFill>
                <a:latin typeface="Source Sans Pro" pitchFamily="34" charset="0"/>
                <a:ea typeface="Source Sans Pro" pitchFamily="34" charset="-122"/>
                <a:cs typeface="Source Sans Pro" pitchFamily="34" charset="-120"/>
              </a:rPr>
              <a:t>10 most sought-after skills</a:t>
            </a:r>
            <a:pPr indent="0" marL="0">
              <a:lnSpc>
                <a:spcPts val="2100"/>
              </a:lnSpc>
              <a:buNone/>
            </a:pPr>
            <a:r>
              <a:rPr lang="en-US" sz="1300" spc="-26" kern="0" dirty="0">
                <a:solidFill>
                  <a:srgbClr val="272525"/>
                </a:solidFill>
                <a:latin typeface="Source Sans Pro" pitchFamily="34" charset="0"/>
                <a:ea typeface="Source Sans Pro" pitchFamily="34" charset="-122"/>
                <a:cs typeface="Source Sans Pro" pitchFamily="34" charset="-120"/>
              </a:rPr>
              <a:t> across the job market. Quickly identify the core competencies that hiring managers value most, and use this intelligence to hone your professional profile and stand out from the competition. Mastering these high-impact skills can unlock a wealth of career opportunities.</a:t>
            </a:r>
            <a:endParaRPr lang="en-US" sz="1300" dirty="0"/>
          </a:p>
        </p:txBody>
      </p:sp>
      <p:pic>
        <p:nvPicPr>
          <p:cNvPr id="4" name="Image 0" descr="preencoded.png">    </p:cNvPr>
          <p:cNvPicPr>
            <a:picLocks noChangeAspect="1"/>
          </p:cNvPicPr>
          <p:nvPr/>
        </p:nvPicPr>
        <p:blipFill>
          <a:blip r:embed="rId1"/>
          <a:stretch>
            <a:fillRect/>
          </a:stretch>
        </p:blipFill>
        <p:spPr>
          <a:xfrm>
            <a:off x="968693" y="1939647"/>
            <a:ext cx="10011847" cy="56986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8693" y="1450657"/>
            <a:ext cx="11221879" cy="726043"/>
          </a:xfrm>
          <a:prstGeom prst="rect">
            <a:avLst/>
          </a:prstGeom>
          <a:noFill/>
          <a:ln/>
        </p:spPr>
        <p:txBody>
          <a:bodyPr wrap="none" lIns="0" tIns="0" rIns="0" bIns="0" rtlCol="0" anchor="t"/>
          <a:lstStyle/>
          <a:p>
            <a:pPr indent="0" marL="0">
              <a:lnSpc>
                <a:spcPts val="5700"/>
              </a:lnSpc>
              <a:buNone/>
            </a:pPr>
            <a:r>
              <a:rPr lang="en-US" sz="4550" spc="-91" kern="0" dirty="0">
                <a:solidFill>
                  <a:srgbClr val="000000"/>
                </a:solidFill>
                <a:latin typeface="Source Serif Pro Semi Bold" pitchFamily="34" charset="0"/>
                <a:ea typeface="Source Serif Pro Semi Bold" pitchFamily="34" charset="-122"/>
                <a:cs typeface="Source Serif Pro Semi Bold" pitchFamily="34" charset="-120"/>
              </a:rPr>
              <a:t>Data Preprocessing and Feature Engineering</a:t>
            </a:r>
            <a:endParaRPr lang="en-US" sz="4550" dirty="0"/>
          </a:p>
        </p:txBody>
      </p:sp>
      <p:sp>
        <p:nvSpPr>
          <p:cNvPr id="3" name="Shape 1"/>
          <p:cNvSpPr/>
          <p:nvPr/>
        </p:nvSpPr>
        <p:spPr>
          <a:xfrm>
            <a:off x="1323737" y="2546985"/>
            <a:ext cx="30480" cy="4231838"/>
          </a:xfrm>
          <a:prstGeom prst="roundRect">
            <a:avLst>
              <a:gd name="adj" fmla="val 340200"/>
            </a:avLst>
          </a:prstGeom>
          <a:solidFill>
            <a:srgbClr val="D6BADD"/>
          </a:solidFill>
          <a:ln/>
        </p:spPr>
      </p:sp>
      <p:sp>
        <p:nvSpPr>
          <p:cNvPr id="4" name="Shape 2"/>
          <p:cNvSpPr/>
          <p:nvPr/>
        </p:nvSpPr>
        <p:spPr>
          <a:xfrm>
            <a:off x="1586210" y="3087053"/>
            <a:ext cx="864037" cy="30480"/>
          </a:xfrm>
          <a:prstGeom prst="roundRect">
            <a:avLst>
              <a:gd name="adj" fmla="val 340200"/>
            </a:avLst>
          </a:prstGeom>
          <a:solidFill>
            <a:srgbClr val="D6BADD"/>
          </a:solidFill>
          <a:ln/>
        </p:spPr>
      </p:sp>
      <p:sp>
        <p:nvSpPr>
          <p:cNvPr id="5" name="Shape 3"/>
          <p:cNvSpPr/>
          <p:nvPr/>
        </p:nvSpPr>
        <p:spPr>
          <a:xfrm>
            <a:off x="1061264" y="2824639"/>
            <a:ext cx="555427" cy="555427"/>
          </a:xfrm>
          <a:prstGeom prst="roundRect">
            <a:avLst>
              <a:gd name="adj" fmla="val 18669"/>
            </a:avLst>
          </a:prstGeom>
          <a:solidFill>
            <a:srgbClr val="F0D4F7"/>
          </a:solidFill>
          <a:ln w="15240">
            <a:solidFill>
              <a:srgbClr val="D6BADD"/>
            </a:solidFill>
            <a:prstDash val="solid"/>
          </a:ln>
        </p:spPr>
      </p:sp>
      <p:sp>
        <p:nvSpPr>
          <p:cNvPr id="6" name="Text 4"/>
          <p:cNvSpPr/>
          <p:nvPr/>
        </p:nvSpPr>
        <p:spPr>
          <a:xfrm>
            <a:off x="1251764" y="2928104"/>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700" dirty="0"/>
          </a:p>
        </p:txBody>
      </p:sp>
      <p:sp>
        <p:nvSpPr>
          <p:cNvPr id="7" name="Text 5"/>
          <p:cNvSpPr/>
          <p:nvPr/>
        </p:nvSpPr>
        <p:spPr>
          <a:xfrm>
            <a:off x="2696766" y="2793802"/>
            <a:ext cx="2904530"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Combining Features</a:t>
            </a:r>
            <a:endParaRPr lang="en-US" sz="2250" dirty="0"/>
          </a:p>
        </p:txBody>
      </p:sp>
      <p:sp>
        <p:nvSpPr>
          <p:cNvPr id="8" name="Text 6"/>
          <p:cNvSpPr/>
          <p:nvPr/>
        </p:nvSpPr>
        <p:spPr>
          <a:xfrm>
            <a:off x="2696766" y="3305056"/>
            <a:ext cx="10964823" cy="790099"/>
          </a:xfrm>
          <a:prstGeom prst="rect">
            <a:avLst/>
          </a:prstGeom>
          <a:noFill/>
          <a:ln/>
        </p:spPr>
        <p:txBody>
          <a:bodyPr wrap="squar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To enhance the model's performance, Job Title and Key Skills were combined into a new feature called combined\_features. This new feature captures the relationship between job titles and required skills.</a:t>
            </a:r>
            <a:endParaRPr lang="en-US" sz="1900" dirty="0"/>
          </a:p>
        </p:txBody>
      </p:sp>
      <p:sp>
        <p:nvSpPr>
          <p:cNvPr id="9" name="Shape 7"/>
          <p:cNvSpPr/>
          <p:nvPr/>
        </p:nvSpPr>
        <p:spPr>
          <a:xfrm>
            <a:off x="1586210" y="5128855"/>
            <a:ext cx="864037" cy="30480"/>
          </a:xfrm>
          <a:prstGeom prst="roundRect">
            <a:avLst>
              <a:gd name="adj" fmla="val 340200"/>
            </a:avLst>
          </a:prstGeom>
          <a:solidFill>
            <a:srgbClr val="D6BADD"/>
          </a:solidFill>
          <a:ln/>
        </p:spPr>
      </p:sp>
      <p:sp>
        <p:nvSpPr>
          <p:cNvPr id="10" name="Shape 8"/>
          <p:cNvSpPr/>
          <p:nvPr/>
        </p:nvSpPr>
        <p:spPr>
          <a:xfrm>
            <a:off x="1061264" y="4866442"/>
            <a:ext cx="555427" cy="555427"/>
          </a:xfrm>
          <a:prstGeom prst="roundRect">
            <a:avLst>
              <a:gd name="adj" fmla="val 18669"/>
            </a:avLst>
          </a:prstGeom>
          <a:solidFill>
            <a:srgbClr val="F0D4F7"/>
          </a:solidFill>
          <a:ln w="15240">
            <a:solidFill>
              <a:srgbClr val="D6BADD"/>
            </a:solidFill>
            <a:prstDash val="solid"/>
          </a:ln>
        </p:spPr>
      </p:sp>
      <p:sp>
        <p:nvSpPr>
          <p:cNvPr id="11" name="Text 9"/>
          <p:cNvSpPr/>
          <p:nvPr/>
        </p:nvSpPr>
        <p:spPr>
          <a:xfrm>
            <a:off x="1251764" y="4969907"/>
            <a:ext cx="174308" cy="348496"/>
          </a:xfrm>
          <a:prstGeom prst="rect">
            <a:avLst/>
          </a:prstGeom>
          <a:noFill/>
          <a:ln/>
        </p:spPr>
        <p:txBody>
          <a:bodyPr wrap="none" lIns="0" tIns="0" rIns="0" bIns="0" rtlCol="0" anchor="t"/>
          <a:lstStyle/>
          <a:p>
            <a:pPr algn="ctr" indent="0" marL="0">
              <a:lnSpc>
                <a:spcPts val="2700"/>
              </a:lnSpc>
              <a:buNone/>
            </a:pPr>
            <a:r>
              <a:rPr lang="en-US" sz="2700" spc="-55"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700" dirty="0"/>
          </a:p>
        </p:txBody>
      </p:sp>
      <p:sp>
        <p:nvSpPr>
          <p:cNvPr id="12" name="Text 10"/>
          <p:cNvSpPr/>
          <p:nvPr/>
        </p:nvSpPr>
        <p:spPr>
          <a:xfrm>
            <a:off x="2696766" y="4835604"/>
            <a:ext cx="2904530" cy="363141"/>
          </a:xfrm>
          <a:prstGeom prst="rect">
            <a:avLst/>
          </a:prstGeom>
          <a:noFill/>
          <a:ln/>
        </p:spPr>
        <p:txBody>
          <a:bodyPr wrap="none" lIns="0" tIns="0" rIns="0" bIns="0" rtlCol="0" anchor="t"/>
          <a:lstStyle/>
          <a:p>
            <a:pPr algn="l" indent="0" marL="0">
              <a:lnSpc>
                <a:spcPts val="2850"/>
              </a:lnSpc>
              <a:buNone/>
            </a:pPr>
            <a:r>
              <a:rPr lang="en-US" sz="2250" spc="-46" kern="0" dirty="0">
                <a:solidFill>
                  <a:srgbClr val="272525"/>
                </a:solidFill>
                <a:latin typeface="Source Serif Pro Semi Bold" pitchFamily="34" charset="0"/>
                <a:ea typeface="Source Serif Pro Semi Bold" pitchFamily="34" charset="-122"/>
                <a:cs typeface="Source Serif Pro Semi Bold" pitchFamily="34" charset="-120"/>
              </a:rPr>
              <a:t>TF-IDF Vectorization</a:t>
            </a:r>
            <a:endParaRPr lang="en-US" sz="2250" dirty="0"/>
          </a:p>
        </p:txBody>
      </p:sp>
      <p:sp>
        <p:nvSpPr>
          <p:cNvPr id="13" name="Text 11"/>
          <p:cNvSpPr/>
          <p:nvPr/>
        </p:nvSpPr>
        <p:spPr>
          <a:xfrm>
            <a:off x="2696766" y="5346859"/>
            <a:ext cx="10964823" cy="1185148"/>
          </a:xfrm>
          <a:prstGeom prst="rect">
            <a:avLst/>
          </a:prstGeom>
          <a:noFill/>
          <a:ln/>
        </p:spPr>
        <p:txBody>
          <a:bodyPr wrap="square" lIns="0" tIns="0" rIns="0" bIns="0" rtlCol="0" anchor="t"/>
          <a:lstStyle/>
          <a:p>
            <a:pPr algn="l" indent="0" marL="0">
              <a:lnSpc>
                <a:spcPts val="3100"/>
              </a:lnSpc>
              <a:buNone/>
            </a:pPr>
            <a:r>
              <a:rPr lang="en-US" sz="1900" spc="-39" kern="0" dirty="0">
                <a:solidFill>
                  <a:srgbClr val="272525"/>
                </a:solidFill>
                <a:latin typeface="Source Sans Pro" pitchFamily="34" charset="0"/>
                <a:ea typeface="Source Sans Pro" pitchFamily="34" charset="-122"/>
                <a:cs typeface="Source Sans Pro" pitchFamily="34" charset="-120"/>
              </a:rPr>
              <a:t>TF-IDF (Term Frequency-Inverse Document Frequency) vectorization was used to transform textual data into a format suitable for machine learning models. The TfidfVectorizer from Scikit-learn was employed to fit the vectorizer to the combined\_features and transform the text data into a sparse matrix of TF-IDF features.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2024-11-05T15:19:06Z</dcterms:created>
  <dcterms:modified xsi:type="dcterms:W3CDTF">2024-11-05T15:19:06Z</dcterms:modified>
</cp:coreProperties>
</file>